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modernComment_B1A_63B0B4E0.xml" ContentType="application/vnd.ms-powerpoint.comments+xml"/>
  <Override PartName="/ppt/notesSlides/notesSlide2.xml" ContentType="application/vnd.openxmlformats-officedocument.presentationml.notesSlide+xml"/>
  <Override PartName="/ppt/comments/modernComment_7F3E8EAF_EECE49C6.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7F3E8EC6_D680AB64.xml" ContentType="application/vnd.ms-powerpoint.comments+xml"/>
  <Override PartName="/ppt/notesSlides/notesSlide4.xml" ContentType="application/vnd.openxmlformats-officedocument.presentationml.notesSlide+xml"/>
  <Override PartName="/ppt/comments/modernComment_7F3E8EBD_36C0603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omments/modernComment_7F3E8EC1_51775998.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omments/modernComment_7F3E8EC3_AEF0A96B.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3E8EA7_6C5CB67F.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comments/modernComment_7F3E8EB3_479C0C3A.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comments/modernComment_7F3E8EC7_ABAF6E45.xml" ContentType="application/vnd.ms-powerpoint.comments+xml"/>
  <Override PartName="/ppt/notesSlides/notesSlide17.xml" ContentType="application/vnd.openxmlformats-officedocument.presentationml.notesSlide+xml"/>
  <Override PartName="/ppt/comments/modernComment_103_1E0D07B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816" r:id="rId5"/>
    <p:sldMasterId id="2147483705" r:id="rId6"/>
    <p:sldMasterId id="2147483737" r:id="rId7"/>
    <p:sldMasterId id="2147483778" r:id="rId8"/>
    <p:sldMasterId id="2147483818" r:id="rId9"/>
  </p:sldMasterIdLst>
  <p:notesMasterIdLst>
    <p:notesMasterId r:id="rId30"/>
  </p:notesMasterIdLst>
  <p:sldIdLst>
    <p:sldId id="2842" r:id="rId10"/>
    <p:sldId id="2134806191" r:id="rId11"/>
    <p:sldId id="2134806214" r:id="rId12"/>
    <p:sldId id="2134806205" r:id="rId13"/>
    <p:sldId id="2134806209" r:id="rId14"/>
    <p:sldId id="2134806210" r:id="rId15"/>
    <p:sldId id="2134806211" r:id="rId16"/>
    <p:sldId id="2134806217" r:id="rId17"/>
    <p:sldId id="2134806183" r:id="rId18"/>
    <p:sldId id="2134806186" r:id="rId19"/>
    <p:sldId id="2134806184" r:id="rId20"/>
    <p:sldId id="2134806187" r:id="rId21"/>
    <p:sldId id="2134806204" r:id="rId22"/>
    <p:sldId id="2134806212" r:id="rId23"/>
    <p:sldId id="2134806195" r:id="rId24"/>
    <p:sldId id="2134806213" r:id="rId25"/>
    <p:sldId id="2134806215" r:id="rId26"/>
    <p:sldId id="259" r:id="rId27"/>
    <p:sldId id="2134806185" r:id="rId28"/>
    <p:sldId id="2134806216" r:id="rId29"/>
  </p:sldIdLst>
  <p:sldSz cx="12192000" cy="6858000"/>
  <p:notesSz cx="7010400" cy="9296400"/>
  <p:embeddedFontLst>
    <p:embeddedFont>
      <p:font typeface="Museo Sans 300" panose="02000000000000000000" pitchFamily="50" charset="0"/>
      <p:regular r:id="rId31"/>
    </p:embeddedFont>
    <p:embeddedFont>
      <p:font typeface="Open Sans" panose="020B0606030504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16C671-D2E3-49D8-8B2E-1303112019D8}">
          <p14:sldIdLst>
            <p14:sldId id="2842"/>
            <p14:sldId id="2134806191"/>
            <p14:sldId id="2134806214"/>
            <p14:sldId id="2134806205"/>
            <p14:sldId id="2134806209"/>
            <p14:sldId id="2134806210"/>
            <p14:sldId id="2134806211"/>
            <p14:sldId id="2134806217"/>
            <p14:sldId id="2134806183"/>
            <p14:sldId id="2134806186"/>
            <p14:sldId id="2134806184"/>
            <p14:sldId id="2134806187"/>
            <p14:sldId id="2134806204"/>
            <p14:sldId id="2134806212"/>
            <p14:sldId id="2134806195"/>
            <p14:sldId id="2134806213"/>
            <p14:sldId id="2134806215"/>
            <p14:sldId id="259"/>
            <p14:sldId id="2134806185"/>
            <p14:sldId id="2134806216"/>
          </p14:sldIdLst>
        </p14:section>
        <p14:section name="Additional Information" id="{9F95BC97-512E-4570-9F11-26C829CB7D6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C795B9-4C1D-B895-FD28-5B2861F4E540}" name="Fraser, Elizabeth" initials="EF" userId="S::EFraser@nbpower.com::f7c054d7-bb61-4bd0-aaea-d689b57f9583" providerId="AD"/>
  <p188:author id="{66D7C8EE-C193-B1BB-A838-057CE5FDD0E6}" name="Leger, Luc" initials="LL" userId="S::LuLeger@nbpower.com::192f6053-4d22-43a9-a05a-76636f9868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hew, Elizabeth" initials="ME" lastIdx="3" clrIdx="0">
    <p:extLst>
      <p:ext uri="{19B8F6BF-5375-455C-9EA6-DF929625EA0E}">
        <p15:presenceInfo xmlns:p15="http://schemas.microsoft.com/office/powerpoint/2012/main" userId="S::EMatthew@nbpower.com::daad692b-14a5-468b-886d-169de00e3344" providerId="AD"/>
      </p:ext>
    </p:extLst>
  </p:cmAuthor>
  <p:cmAuthor id="2" name="Simpson, Sean" initials="SS" lastIdx="1" clrIdx="1">
    <p:extLst>
      <p:ext uri="{19B8F6BF-5375-455C-9EA6-DF929625EA0E}">
        <p15:presenceInfo xmlns:p15="http://schemas.microsoft.com/office/powerpoint/2012/main" userId="S::SSimpson@nbpower.com::b593c338-3261-4965-90a3-9b8aa5faca56" providerId="AD"/>
      </p:ext>
    </p:extLst>
  </p:cmAuthor>
  <p:cmAuthor id="3" name="Britton Bradley" initials="BB" lastIdx="1" clrIdx="2">
    <p:extLst>
      <p:ext uri="{19B8F6BF-5375-455C-9EA6-DF929625EA0E}">
        <p15:presenceInfo xmlns:p15="http://schemas.microsoft.com/office/powerpoint/2012/main" userId="S::britton.bradley_utegration.com#ext#@nbpower.onmicrosoft.com::05ec92ba-0274-4152-9bc7-c4dc3f5bcb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B0C"/>
    <a:srgbClr val="000000"/>
    <a:srgbClr val="0C3E8E"/>
    <a:srgbClr val="003BB0"/>
    <a:srgbClr val="33CCFF"/>
    <a:srgbClr val="003399"/>
    <a:srgbClr val="00506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62" autoAdjust="0"/>
  </p:normalViewPr>
  <p:slideViewPr>
    <p:cSldViewPr snapToGrid="0">
      <p:cViewPr varScale="1">
        <p:scale>
          <a:sx n="93" d="100"/>
          <a:sy n="93" d="100"/>
        </p:scale>
        <p:origin x="66" y="306"/>
      </p:cViewPr>
      <p:guideLst/>
    </p:cSldViewPr>
  </p:slideViewPr>
  <p:outlineViewPr>
    <p:cViewPr>
      <p:scale>
        <a:sx n="33" d="100"/>
        <a:sy n="33" d="100"/>
      </p:scale>
      <p:origin x="0" y="-1988"/>
    </p:cViewPr>
  </p:outlineViewPr>
  <p:notesTextViewPr>
    <p:cViewPr>
      <p:scale>
        <a:sx n="1" d="1"/>
        <a:sy n="1" d="1"/>
      </p:scale>
      <p:origin x="0" y="0"/>
    </p:cViewPr>
  </p:notesTextViewPr>
  <p:sorterViewPr>
    <p:cViewPr>
      <p:scale>
        <a:sx n="100" d="100"/>
        <a:sy n="100" d="100"/>
      </p:scale>
      <p:origin x="0" y="-4980"/>
    </p:cViewPr>
  </p:sorterViewPr>
  <p:notesViewPr>
    <p:cSldViewPr snapToGrid="0">
      <p:cViewPr varScale="1">
        <p:scale>
          <a:sx n="47" d="100"/>
          <a:sy n="47" d="100"/>
        </p:scale>
        <p:origin x="276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font" Target="fonts/font4.fntdata"/><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font" Target="fonts/font5.fntdata"/></Relationships>
</file>

<file path=ppt/comments/modernComment_103_1E0D07B6.xml><?xml version="1.0" encoding="utf-8"?>
<p188:cmLst xmlns:a="http://schemas.openxmlformats.org/drawingml/2006/main" xmlns:r="http://schemas.openxmlformats.org/officeDocument/2006/relationships" xmlns:p188="http://schemas.microsoft.com/office/powerpoint/2018/8/main">
  <p188:cm id="{D4F9657B-39C7-44C4-9B1C-0BBF2348FC6F}" authorId="{F4C795B9-4C1D-B895-FD28-5B2861F4E540}" created="2026-03-17T13:59:41.277">
    <ac:txMkLst xmlns:ac="http://schemas.microsoft.com/office/drawing/2013/main/command">
      <pc:docMk xmlns:pc="http://schemas.microsoft.com/office/powerpoint/2013/main/command"/>
      <pc:sldMk xmlns:pc="http://schemas.microsoft.com/office/powerpoint/2013/main/command" cId="504170422" sldId="259"/>
      <ac:spMk id="8" creationId="{4337951A-6615-B8CE-2FE3-538278078301}"/>
      <ac:txMk cp="57">
        <ac:context len="65" hash="3660307644"/>
      </ac:txMk>
    </ac:txMkLst>
    <p188:pos x="3582596" y="1353378"/>
    <p188:txBody>
      <a:bodyPr/>
      <a:lstStyle/>
      <a:p>
        <a:r>
          <a:rPr lang="en-CA"/>
          <a:t>I worry emails could get missed if we use the generic Corporate Comms email so I used my own email there.</a:t>
        </a:r>
      </a:p>
    </p188:txBody>
  </p188:cm>
  <p188:cm id="{FDA94FF6-BF6F-4389-A915-9F61B856D462}" authorId="{F4C795B9-4C1D-B895-FD28-5B2861F4E540}" created="2026-03-17T13:59:53.944">
    <pc:sldMkLst xmlns:pc="http://schemas.microsoft.com/office/powerpoint/2013/main/command">
      <pc:docMk/>
      <pc:sldMk cId="504170422" sldId="259"/>
    </pc:sldMkLst>
    <p188:txBody>
      <a:bodyPr/>
      <a:lstStyle/>
      <a:p>
        <a:r>
          <a:rPr lang="en-CA"/>
          <a:t>What number is that? I think I would just keep that out.</a:t>
        </a:r>
      </a:p>
    </p188:txBody>
  </p188:cm>
</p188:cmLst>
</file>

<file path=ppt/comments/modernComment_7F3E8EA7_6C5CB67F.xml><?xml version="1.0" encoding="utf-8"?>
<p188:cmLst xmlns:a="http://schemas.openxmlformats.org/drawingml/2006/main" xmlns:r="http://schemas.openxmlformats.org/officeDocument/2006/relationships" xmlns:p188="http://schemas.microsoft.com/office/powerpoint/2018/8/main">
  <p188:cm id="{C017ACD6-1B81-4E53-9121-F9A81083AF45}" authorId="{F4C795B9-4C1D-B895-FD28-5B2861F4E540}" created="2026-03-17T17:51:55.936">
    <pc:sldMkLst xmlns:pc="http://schemas.microsoft.com/office/powerpoint/2013/main/command">
      <pc:docMk/>
      <pc:sldMk cId="1818015359" sldId="2134806183"/>
    </pc:sldMkLst>
    <p188:txBody>
      <a:bodyPr/>
      <a:lstStyle/>
      <a:p>
        <a:r>
          <a:rPr lang="en-CA"/>
          <a:t>What am I looking at?</a:t>
        </a:r>
      </a:p>
    </p188:txBody>
  </p188:cm>
</p188:cmLst>
</file>

<file path=ppt/comments/modernComment_7F3E8EAF_EECE49C6.xml><?xml version="1.0" encoding="utf-8"?>
<p188:cmLst xmlns:a="http://schemas.openxmlformats.org/drawingml/2006/main" xmlns:r="http://schemas.openxmlformats.org/officeDocument/2006/relationships" xmlns:p188="http://schemas.microsoft.com/office/powerpoint/2018/8/main">
  <p188:cm id="{62E0F19E-C73C-4D14-A863-F84EA47044B1}" authorId="{66D7C8EE-C193-B1BB-A838-057CE5FDD0E6}" created="2026-05-01T11:35:16.296">
    <pc:sldMkLst xmlns:pc="http://schemas.microsoft.com/office/powerpoint/2013/main/command">
      <pc:docMk/>
      <pc:sldMk cId="4006496710" sldId="2134806191"/>
    </pc:sldMkLst>
    <p188:txBody>
      <a:bodyPr/>
      <a:lstStyle/>
      <a:p>
        <a:r>
          <a:rPr lang="en-CA"/>
          <a:t>Ceci? </a:t>
        </a:r>
      </a:p>
    </p188:txBody>
  </p188:cm>
</p188:cmLst>
</file>

<file path=ppt/comments/modernComment_7F3E8EB3_479C0C3A.xml><?xml version="1.0" encoding="utf-8"?>
<p188:cmLst xmlns:a="http://schemas.openxmlformats.org/drawingml/2006/main" xmlns:r="http://schemas.openxmlformats.org/officeDocument/2006/relationships" xmlns:p188="http://schemas.microsoft.com/office/powerpoint/2018/8/main">
  <p188:cm id="{25A00B29-75CC-4F45-88DA-BF47A9C20C97}" authorId="{F4C795B9-4C1D-B895-FD28-5B2861F4E540}" created="2026-03-17T14:09:22.832">
    <pc:sldMkLst xmlns:pc="http://schemas.microsoft.com/office/powerpoint/2013/main/command">
      <pc:docMk/>
      <pc:sldMk cId="1201409082" sldId="2134806195"/>
    </pc:sldMkLst>
    <p188:txBody>
      <a:bodyPr/>
      <a:lstStyle/>
      <a:p>
        <a:r>
          <a:rPr lang="en-CA"/>
          <a:t>Not sure this is needed, as the next slide simply explains the timeline as well. </a:t>
        </a:r>
      </a:p>
    </p188:txBody>
  </p188:cm>
</p188:cmLst>
</file>

<file path=ppt/comments/modernComment_7F3E8EBD_36C0603A.xml><?xml version="1.0" encoding="utf-8"?>
<p188:cmLst xmlns:a="http://schemas.openxmlformats.org/drawingml/2006/main" xmlns:r="http://schemas.openxmlformats.org/officeDocument/2006/relationships" xmlns:p188="http://schemas.microsoft.com/office/powerpoint/2018/8/main">
  <p188:cm id="{1969DE1C-0128-40E0-89CD-EF03C98A78A4}" authorId="{66D7C8EE-C193-B1BB-A838-057CE5FDD0E6}" created="2026-05-01T11:36:26.817">
    <ac:txMkLst xmlns:ac="http://schemas.microsoft.com/office/drawing/2013/main/command">
      <pc:docMk xmlns:pc="http://schemas.microsoft.com/office/powerpoint/2013/main/command"/>
      <pc:sldMk xmlns:pc="http://schemas.microsoft.com/office/powerpoint/2013/main/command" cId="918577210" sldId="2134806205"/>
      <ac:graphicFrameMk id="19" creationId="{3048DA00-A52E-4E17-B9A0-EB947AB4E497}"/>
      <dc:dgmMk xmlns:dc="http://schemas.microsoft.com/office/drawing/2013/diagram/command"/>
      <dc:nodeMk xmlns:dc="http://schemas.microsoft.com/office/drawing/2013/diagram/command" id="{1B59DC7F-46C7-442A-85E5-25A193137515}"/>
      <ac:txMk cp="20" len="3">
        <ac:context len="114" hash="4189467970"/>
      </ac:txMk>
    </ac:txMkLst>
    <p188:pos x="2353055" y="3148273"/>
    <p188:txBody>
      <a:bodyPr/>
      <a:lstStyle/>
      <a:p>
        <a:r>
          <a:rPr lang="en-CA"/>
          <a:t>des</a:t>
        </a:r>
      </a:p>
    </p188:txBody>
  </p188:cm>
  <p188:cm id="{0B377AE6-44A7-46F0-8B43-32A847D1C5DA}" authorId="{66D7C8EE-C193-B1BB-A838-057CE5FDD0E6}" created="2026-05-01T11:39:58.919">
    <ac:deMkLst xmlns:ac="http://schemas.microsoft.com/office/drawing/2013/main/command">
      <pc:docMk xmlns:pc="http://schemas.microsoft.com/office/powerpoint/2013/main/command"/>
      <pc:sldMk xmlns:pc="http://schemas.microsoft.com/office/powerpoint/2013/main/command" cId="918577210" sldId="2134806205"/>
      <ac:graphicFrameMk id="19" creationId="{3048DA00-A52E-4E17-B9A0-EB947AB4E497}"/>
    </ac:deMkLst>
    <p188:txBody>
      <a:bodyPr/>
      <a:lstStyle/>
      <a:p>
        <a:r>
          <a:rPr lang="en-CA"/>
          <a:t>Nous devons développer la capacité de produire de l'électricité afin de
garantir aux Néo-Brunswickois
l'accès à l'électricité dont ils ont besoin,
au moment où ils en ont besoin</a:t>
        </a:r>
      </a:p>
    </p188:txBody>
  </p188:cm>
</p188:cmLst>
</file>

<file path=ppt/comments/modernComment_7F3E8EC1_51775998.xml><?xml version="1.0" encoding="utf-8"?>
<p188:cmLst xmlns:a="http://schemas.openxmlformats.org/drawingml/2006/main" xmlns:r="http://schemas.openxmlformats.org/officeDocument/2006/relationships" xmlns:p188="http://schemas.microsoft.com/office/powerpoint/2018/8/main">
  <p188:cm id="{5874E3DC-0E25-4CCC-8AE4-FA21F7045744}" authorId="{F4C795B9-4C1D-B895-FD28-5B2861F4E540}" created="2026-03-17T13:54:38.922">
    <ac:deMkLst xmlns:ac="http://schemas.microsoft.com/office/drawing/2013/main/command">
      <pc:docMk xmlns:pc="http://schemas.microsoft.com/office/powerpoint/2013/main/command"/>
      <pc:sldMk xmlns:pc="http://schemas.microsoft.com/office/powerpoint/2013/main/command" cId="1366776216" sldId="2134806209"/>
      <ac:spMk id="6" creationId="{327D2930-0114-91AD-C5BF-2EFB56B791BD}"/>
    </ac:deMkLst>
    <p188:txBody>
      <a:bodyPr/>
      <a:lstStyle/>
      <a:p>
        <a:r>
          <a:rPr lang="en-CA"/>
          <a:t>Make sure to explain automatic load shedding in the presentation.</a:t>
        </a:r>
      </a:p>
    </p188:txBody>
  </p188:cm>
</p188:cmLst>
</file>

<file path=ppt/comments/modernComment_7F3E8EC3_AEF0A96B.xml><?xml version="1.0" encoding="utf-8"?>
<p188:cmLst xmlns:a="http://schemas.openxmlformats.org/drawingml/2006/main" xmlns:r="http://schemas.openxmlformats.org/officeDocument/2006/relationships" xmlns:p188="http://schemas.microsoft.com/office/powerpoint/2018/8/main">
  <p188:cm id="{897A5B86-34CC-40C0-BFAF-03E247E78726}" authorId="{66D7C8EE-C193-B1BB-A838-057CE5FDD0E6}" created="2026-05-01T11:30:51.826">
    <pc:sldMkLst xmlns:pc="http://schemas.microsoft.com/office/powerpoint/2013/main/command">
      <pc:docMk/>
      <pc:sldMk cId="2935007595" sldId="2134806211"/>
    </pc:sldMkLst>
    <p188:txBody>
      <a:bodyPr/>
      <a:lstStyle/>
      <a:p>
        <a:r>
          <a:rPr lang="en-CA"/>
          <a:t>This sentence doesn’t sound right. </a:t>
        </a:r>
      </a:p>
    </p188:txBody>
  </p188:cm>
</p188:cmLst>
</file>

<file path=ppt/comments/modernComment_7F3E8EC6_D680AB64.xml><?xml version="1.0" encoding="utf-8"?>
<p188:cmLst xmlns:a="http://schemas.openxmlformats.org/drawingml/2006/main" xmlns:r="http://schemas.openxmlformats.org/officeDocument/2006/relationships" xmlns:p188="http://schemas.microsoft.com/office/powerpoint/2018/8/main">
  <p188:cm id="{8F0E8EDD-A9D0-4CA6-A842-1C09287018CA}" authorId="{66D7C8EE-C193-B1BB-A838-057CE5FDD0E6}" created="2026-05-01T11:35:36.233">
    <ac:txMkLst xmlns:ac="http://schemas.microsoft.com/office/drawing/2013/main/command">
      <pc:docMk xmlns:pc="http://schemas.microsoft.com/office/powerpoint/2013/main/command"/>
      <pc:sldMk xmlns:pc="http://schemas.microsoft.com/office/powerpoint/2013/main/command" cId="3598756708" sldId="2134806214"/>
      <ac:spMk id="3" creationId="{423BFB1B-DEFE-E246-219C-411B041D77E4}"/>
      <ac:txMk cp="98" len="11">
        <ac:context len="139" hash="15343880"/>
      </ac:txMk>
    </ac:txMkLst>
    <p188:pos x="1820316" y="2000759"/>
    <p188:txBody>
      <a:bodyPr/>
      <a:lstStyle/>
      <a:p>
        <a:r>
          <a:rPr lang="en-CA"/>
          <a:t>Chronologie? </a:t>
        </a:r>
      </a:p>
    </p188:txBody>
  </p188:cm>
  <p188:cm id="{961F0633-2FDE-4231-BB74-13CC15B798E9}" authorId="{66D7C8EE-C193-B1BB-A838-057CE5FDD0E6}" created="2026-05-01T11:35:53.466">
    <ac:txMkLst xmlns:ac="http://schemas.microsoft.com/office/drawing/2013/main/command">
      <pc:docMk xmlns:pc="http://schemas.microsoft.com/office/powerpoint/2013/main/command"/>
      <pc:sldMk xmlns:pc="http://schemas.microsoft.com/office/powerpoint/2013/main/command" cId="3598756708" sldId="2134806214"/>
      <ac:spMk id="3" creationId="{423BFB1B-DEFE-E246-219C-411B041D77E4}"/>
      <ac:txMk cp="110" len="24">
        <ac:context len="139" hash="15343880"/>
      </ac:txMk>
    </ac:txMkLst>
    <p188:pos x="3488860" y="2255282"/>
    <p188:txBody>
      <a:bodyPr/>
      <a:lstStyle/>
      <a:p>
        <a:r>
          <a:rPr lang="en-CA"/>
          <a:t>Pourquoi c'est important?</a:t>
        </a:r>
      </a:p>
    </p188:txBody>
  </p188:cm>
</p188:cmLst>
</file>

<file path=ppt/comments/modernComment_7F3E8EC7_ABAF6E45.xml><?xml version="1.0" encoding="utf-8"?>
<p188:cmLst xmlns:a="http://schemas.openxmlformats.org/drawingml/2006/main" xmlns:r="http://schemas.openxmlformats.org/officeDocument/2006/relationships" xmlns:p188="http://schemas.microsoft.com/office/powerpoint/2018/8/main">
  <p188:cm id="{099112A4-0837-461E-89F5-7DE63E714900}" authorId="{F4C795B9-4C1D-B895-FD28-5B2861F4E540}" created="2026-03-17T18:00:04.186">
    <pc:sldMkLst xmlns:pc="http://schemas.microsoft.com/office/powerpoint/2013/main/command">
      <pc:docMk/>
      <pc:sldMk cId="2880400965" sldId="2134806215"/>
    </pc:sldMkLst>
    <p188:txBody>
      <a:bodyPr/>
      <a:lstStyle/>
      <a:p>
        <a:r>
          <a:rPr lang="en-CA"/>
          <a:t>Picture here?</a:t>
        </a:r>
      </a:p>
    </p188:txBody>
  </p188:cm>
</p188:cmLst>
</file>

<file path=ppt/comments/modernComment_B1A_63B0B4E0.xml><?xml version="1.0" encoding="utf-8"?>
<p188:cmLst xmlns:a="http://schemas.openxmlformats.org/drawingml/2006/main" xmlns:r="http://schemas.openxmlformats.org/officeDocument/2006/relationships" xmlns:p188="http://schemas.microsoft.com/office/powerpoint/2018/8/main">
  <p188:cm id="{0D4B8251-0E4B-4958-9692-780151C4DEC2}" authorId="{F4C795B9-4C1D-B895-FD28-5B2861F4E540}" created="2026-03-17T14:12:26.940">
    <ac:deMkLst xmlns:ac="http://schemas.microsoft.com/office/drawing/2013/main/command">
      <pc:docMk xmlns:pc="http://schemas.microsoft.com/office/powerpoint/2013/main/command"/>
      <pc:sldMk xmlns:pc="http://schemas.microsoft.com/office/powerpoint/2013/main/command" cId="1672525024" sldId="2842"/>
      <ac:spMk id="7" creationId="{828C8F74-1246-4FC2-B6C3-50FA50077499}"/>
    </ac:deMkLst>
    <p188:txBody>
      <a:bodyPr/>
      <a:lstStyle/>
      <a:p>
        <a:r>
          <a:rPr lang="en-CA"/>
          <a:t>Changed to Salisbury Council Meeting. ☺️</a:t>
        </a:r>
      </a:p>
    </p188:txBody>
  </p188:cm>
  <p188:cm id="{6E258694-3DD4-41B9-86EE-D2F5BC8E30E8}" authorId="{F4C795B9-4C1D-B895-FD28-5B2861F4E540}" created="2026-03-17T14:17:03.156">
    <pc:sldMkLst xmlns:pc="http://schemas.microsoft.com/office/powerpoint/2013/main/command">
      <pc:docMk/>
      <pc:sldMk cId="1672525024" sldId="2842"/>
    </pc:sldMkLst>
    <p188:txBody>
      <a:bodyPr/>
      <a:lstStyle/>
      <a:p>
        <a:r>
          <a:rPr lang="en-CA"/>
          <a:t>Do we have a picture of the project we could use for that first page? Might look a bit better and align more with what we are talking about.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image" Target="../media/image46.svg"/></Relationships>
</file>

<file path=ppt/diagrams/_rels/data3.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image" Target="../media/image49.svg"/></Relationships>
</file>

<file path=ppt/diagrams/_rels/data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0.svg"/><Relationship Id="rId1" Type="http://schemas.openxmlformats.org/officeDocument/2006/relationships/image" Target="../media/image51.svg"/><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s>
</file>

<file path=ppt/diagrams/_rels/data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7.svg"/><Relationship Id="rId1" Type="http://schemas.openxmlformats.org/officeDocument/2006/relationships/image" Target="../media/image56.svg"/></Relationships>
</file>

<file path=ppt/diagrams/_rels/data7.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image" Target="../media/image6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svg"/><Relationship Id="rId1" Type="http://schemas.openxmlformats.org/officeDocument/2006/relationships/image" Target="../media/image46.svg"/></Relationships>
</file>

<file path=ppt/diagrams/_rels/drawing3.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0.svg"/><Relationship Id="rId1" Type="http://schemas.openxmlformats.org/officeDocument/2006/relationships/image" Target="../media/image51.svg"/><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7.svg"/><Relationship Id="rId1" Type="http://schemas.openxmlformats.org/officeDocument/2006/relationships/image" Target="../media/image56.svg"/></Relationships>
</file>

<file path=ppt/diagrams/_rels/drawing7.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D99F1-592E-497B-8D37-BA8939C7FA8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24A15AE-8D35-4549-AFFF-E451F1CF1856}">
      <dgm:prSet/>
      <dgm:spPr/>
      <dgm:t>
        <a:bodyPr/>
        <a:lstStyle/>
        <a:p>
          <a:r>
            <a:rPr lang="fr-FR" dirty="0"/>
            <a:t>Compensateur synchrone statique (</a:t>
          </a:r>
          <a:r>
            <a:rPr lang="fr-FR" b="1" dirty="0" err="1"/>
            <a:t>Stat</a:t>
          </a:r>
          <a:r>
            <a:rPr lang="fr-FR" dirty="0" err="1"/>
            <a:t>ic</a:t>
          </a:r>
          <a:r>
            <a:rPr lang="fr-FR" dirty="0"/>
            <a:t> </a:t>
          </a:r>
          <a:r>
            <a:rPr lang="fr-FR" dirty="0" err="1"/>
            <a:t>Synchronous</a:t>
          </a:r>
          <a:r>
            <a:rPr lang="fr-FR" dirty="0"/>
            <a:t> </a:t>
          </a:r>
          <a:r>
            <a:rPr lang="fr-FR" b="1" dirty="0" err="1"/>
            <a:t>Com</a:t>
          </a:r>
          <a:r>
            <a:rPr lang="fr-FR" dirty="0" err="1"/>
            <a:t>pensator</a:t>
          </a:r>
          <a:r>
            <a:rPr lang="fr-FR" dirty="0"/>
            <a:t>).</a:t>
          </a:r>
          <a:endParaRPr lang="en-US" dirty="0"/>
        </a:p>
      </dgm:t>
    </dgm:pt>
    <dgm:pt modelId="{7FE1BD2B-F3FB-43D6-9322-A8459236104E}" type="parTrans" cxnId="{7425A7E7-3791-47C1-B3CC-859D96C03E46}">
      <dgm:prSet/>
      <dgm:spPr/>
      <dgm:t>
        <a:bodyPr/>
        <a:lstStyle/>
        <a:p>
          <a:endParaRPr lang="en-US"/>
        </a:p>
      </dgm:t>
    </dgm:pt>
    <dgm:pt modelId="{73DE062D-9815-4B43-A5FF-4C7F282BE1DE}" type="sibTrans" cxnId="{7425A7E7-3791-47C1-B3CC-859D96C03E46}">
      <dgm:prSet/>
      <dgm:spPr/>
      <dgm:t>
        <a:bodyPr/>
        <a:lstStyle/>
        <a:p>
          <a:endParaRPr lang="en-US"/>
        </a:p>
      </dgm:t>
    </dgm:pt>
    <dgm:pt modelId="{841D3E5D-006A-4AEF-95F1-609C5400C934}">
      <dgm:prSet/>
      <dgm:spPr/>
      <dgm:t>
        <a:bodyPr/>
        <a:lstStyle/>
        <a:p>
          <a:r>
            <a:rPr lang="fr-FR" dirty="0"/>
            <a:t>Cette technologie sera installée au poste de Salisbury.</a:t>
          </a:r>
          <a:endParaRPr lang="en-US" dirty="0"/>
        </a:p>
      </dgm:t>
    </dgm:pt>
    <dgm:pt modelId="{9B744CE3-5B5B-4350-92A9-AE0708A1BC0D}" type="parTrans" cxnId="{DF21E9E5-D261-4111-B5BE-9442F9BDBA0E}">
      <dgm:prSet/>
      <dgm:spPr/>
      <dgm:t>
        <a:bodyPr/>
        <a:lstStyle/>
        <a:p>
          <a:endParaRPr lang="en-US"/>
        </a:p>
      </dgm:t>
    </dgm:pt>
    <dgm:pt modelId="{BED00731-E025-4782-8811-F4D293676778}" type="sibTrans" cxnId="{DF21E9E5-D261-4111-B5BE-9442F9BDBA0E}">
      <dgm:prSet/>
      <dgm:spPr/>
      <dgm:t>
        <a:bodyPr/>
        <a:lstStyle/>
        <a:p>
          <a:endParaRPr lang="en-US"/>
        </a:p>
      </dgm:t>
    </dgm:pt>
    <dgm:pt modelId="{EFE88B06-9A9A-4401-801A-42C7BDFA4580}">
      <dgm:prSet/>
      <dgm:spPr/>
      <dgm:t>
        <a:bodyPr/>
        <a:lstStyle/>
        <a:p>
          <a:r>
            <a:rPr lang="fr-FR" dirty="0"/>
            <a:t>Le projet améliorera la stabilité de la tension dans le sud du Nouveau-Brunswick.</a:t>
          </a:r>
          <a:endParaRPr lang="en-US" dirty="0"/>
        </a:p>
      </dgm:t>
    </dgm:pt>
    <dgm:pt modelId="{F9331253-B4C1-415E-910F-746371729705}" type="parTrans" cxnId="{824CF093-3ED3-4AC9-B795-C4FDC660C1F7}">
      <dgm:prSet/>
      <dgm:spPr/>
      <dgm:t>
        <a:bodyPr/>
        <a:lstStyle/>
        <a:p>
          <a:endParaRPr lang="en-US"/>
        </a:p>
      </dgm:t>
    </dgm:pt>
    <dgm:pt modelId="{A4FF987C-FD74-4BA5-BC8A-83D955368420}" type="sibTrans" cxnId="{824CF093-3ED3-4AC9-B795-C4FDC660C1F7}">
      <dgm:prSet/>
      <dgm:spPr/>
      <dgm:t>
        <a:bodyPr/>
        <a:lstStyle/>
        <a:p>
          <a:endParaRPr lang="en-US"/>
        </a:p>
      </dgm:t>
    </dgm:pt>
    <dgm:pt modelId="{090CE546-8A90-42F1-A80A-C8311D44628C}" type="pres">
      <dgm:prSet presAssocID="{CF5D99F1-592E-497B-8D37-BA8939C7FA86}" presName="diagram" presStyleCnt="0">
        <dgm:presLayoutVars>
          <dgm:dir/>
          <dgm:resizeHandles val="exact"/>
        </dgm:presLayoutVars>
      </dgm:prSet>
      <dgm:spPr/>
    </dgm:pt>
    <dgm:pt modelId="{746C1292-8299-4689-80A8-69E28E0AF75B}" type="pres">
      <dgm:prSet presAssocID="{F24A15AE-8D35-4549-AFFF-E451F1CF1856}" presName="node" presStyleLbl="node1" presStyleIdx="0" presStyleCnt="3">
        <dgm:presLayoutVars>
          <dgm:bulletEnabled val="1"/>
        </dgm:presLayoutVars>
      </dgm:prSet>
      <dgm:spPr/>
    </dgm:pt>
    <dgm:pt modelId="{0538E686-3B10-4C2A-9E77-6649EC67D9F3}" type="pres">
      <dgm:prSet presAssocID="{73DE062D-9815-4B43-A5FF-4C7F282BE1DE}" presName="sibTrans" presStyleCnt="0"/>
      <dgm:spPr/>
    </dgm:pt>
    <dgm:pt modelId="{B2182D1D-0605-45CF-BEBB-8E47AF8FA4E0}" type="pres">
      <dgm:prSet presAssocID="{841D3E5D-006A-4AEF-95F1-609C5400C934}" presName="node" presStyleLbl="node1" presStyleIdx="1" presStyleCnt="3">
        <dgm:presLayoutVars>
          <dgm:bulletEnabled val="1"/>
        </dgm:presLayoutVars>
      </dgm:prSet>
      <dgm:spPr/>
    </dgm:pt>
    <dgm:pt modelId="{E23C47CC-6D18-4419-B888-A10E0F2FBE8B}" type="pres">
      <dgm:prSet presAssocID="{BED00731-E025-4782-8811-F4D293676778}" presName="sibTrans" presStyleCnt="0"/>
      <dgm:spPr/>
    </dgm:pt>
    <dgm:pt modelId="{56475411-3531-444A-9D49-EA7F1DB8856E}" type="pres">
      <dgm:prSet presAssocID="{EFE88B06-9A9A-4401-801A-42C7BDFA4580}" presName="node" presStyleLbl="node1" presStyleIdx="2" presStyleCnt="3">
        <dgm:presLayoutVars>
          <dgm:bulletEnabled val="1"/>
        </dgm:presLayoutVars>
      </dgm:prSet>
      <dgm:spPr/>
    </dgm:pt>
  </dgm:ptLst>
  <dgm:cxnLst>
    <dgm:cxn modelId="{57B95902-288E-44DA-B3E7-3621B55BB1F7}" type="presOf" srcId="{841D3E5D-006A-4AEF-95F1-609C5400C934}" destId="{B2182D1D-0605-45CF-BEBB-8E47AF8FA4E0}" srcOrd="0" destOrd="0" presId="urn:microsoft.com/office/officeart/2005/8/layout/default"/>
    <dgm:cxn modelId="{04A63971-3248-469E-92BC-D378CBFC9C5D}" type="presOf" srcId="{CF5D99F1-592E-497B-8D37-BA8939C7FA86}" destId="{090CE546-8A90-42F1-A80A-C8311D44628C}" srcOrd="0" destOrd="0" presId="urn:microsoft.com/office/officeart/2005/8/layout/default"/>
    <dgm:cxn modelId="{824CF093-3ED3-4AC9-B795-C4FDC660C1F7}" srcId="{CF5D99F1-592E-497B-8D37-BA8939C7FA86}" destId="{EFE88B06-9A9A-4401-801A-42C7BDFA4580}" srcOrd="2" destOrd="0" parTransId="{F9331253-B4C1-415E-910F-746371729705}" sibTransId="{A4FF987C-FD74-4BA5-BC8A-83D955368420}"/>
    <dgm:cxn modelId="{DF21E9E5-D261-4111-B5BE-9442F9BDBA0E}" srcId="{CF5D99F1-592E-497B-8D37-BA8939C7FA86}" destId="{841D3E5D-006A-4AEF-95F1-609C5400C934}" srcOrd="1" destOrd="0" parTransId="{9B744CE3-5B5B-4350-92A9-AE0708A1BC0D}" sibTransId="{BED00731-E025-4782-8811-F4D293676778}"/>
    <dgm:cxn modelId="{7425A7E7-3791-47C1-B3CC-859D96C03E46}" srcId="{CF5D99F1-592E-497B-8D37-BA8939C7FA86}" destId="{F24A15AE-8D35-4549-AFFF-E451F1CF1856}" srcOrd="0" destOrd="0" parTransId="{7FE1BD2B-F3FB-43D6-9322-A8459236104E}" sibTransId="{73DE062D-9815-4B43-A5FF-4C7F282BE1DE}"/>
    <dgm:cxn modelId="{CA525CE8-A7F5-41E8-BFF8-650B35A8AF48}" type="presOf" srcId="{EFE88B06-9A9A-4401-801A-42C7BDFA4580}" destId="{56475411-3531-444A-9D49-EA7F1DB8856E}" srcOrd="0" destOrd="0" presId="urn:microsoft.com/office/officeart/2005/8/layout/default"/>
    <dgm:cxn modelId="{528AB9F9-1B5E-4E60-9CCA-E6E81661E6E0}" type="presOf" srcId="{F24A15AE-8D35-4549-AFFF-E451F1CF1856}" destId="{746C1292-8299-4689-80A8-69E28E0AF75B}" srcOrd="0" destOrd="0" presId="urn:microsoft.com/office/officeart/2005/8/layout/default"/>
    <dgm:cxn modelId="{CC3B4237-B24B-45E8-85A6-15BF236E3B30}" type="presParOf" srcId="{090CE546-8A90-42F1-A80A-C8311D44628C}" destId="{746C1292-8299-4689-80A8-69E28E0AF75B}" srcOrd="0" destOrd="0" presId="urn:microsoft.com/office/officeart/2005/8/layout/default"/>
    <dgm:cxn modelId="{5829B3FC-0EE2-4AA1-820F-4945397F362F}" type="presParOf" srcId="{090CE546-8A90-42F1-A80A-C8311D44628C}" destId="{0538E686-3B10-4C2A-9E77-6649EC67D9F3}" srcOrd="1" destOrd="0" presId="urn:microsoft.com/office/officeart/2005/8/layout/default"/>
    <dgm:cxn modelId="{282073FC-748A-48CD-9B99-DF97B438AF1E}" type="presParOf" srcId="{090CE546-8A90-42F1-A80A-C8311D44628C}" destId="{B2182D1D-0605-45CF-BEBB-8E47AF8FA4E0}" srcOrd="2" destOrd="0" presId="urn:microsoft.com/office/officeart/2005/8/layout/default"/>
    <dgm:cxn modelId="{D4697178-8808-44A9-AEB9-39CBCFF5BD64}" type="presParOf" srcId="{090CE546-8A90-42F1-A80A-C8311D44628C}" destId="{E23C47CC-6D18-4419-B888-A10E0F2FBE8B}" srcOrd="3" destOrd="0" presId="urn:microsoft.com/office/officeart/2005/8/layout/default"/>
    <dgm:cxn modelId="{8A6251EF-1E59-4797-9068-3A3838D9CA77}" type="presParOf" srcId="{090CE546-8A90-42F1-A80A-C8311D44628C}" destId="{56475411-3531-444A-9D49-EA7F1DB8856E}"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B9BFE7-3EBC-4ACD-AC79-A32AB208627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B59DC7F-46C7-442A-85E5-25A193137515}">
      <dgm:prSet custT="1"/>
      <dgm:spPr/>
      <dgm:t>
        <a:bodyPr/>
        <a:lstStyle/>
        <a:p>
          <a:pPr>
            <a:lnSpc>
              <a:spcPct val="100000"/>
            </a:lnSpc>
          </a:pPr>
          <a:r>
            <a:rPr lang="fr-FR" sz="1700" dirty="0"/>
            <a:t>Énergie NB effectue les investissements nécessaires pour assurer la fiabilité future de notre réseau électrique.</a:t>
          </a:r>
          <a:r>
            <a:rPr lang="en-US" sz="1700" dirty="0"/>
            <a:t>​</a:t>
          </a:r>
        </a:p>
      </dgm:t>
    </dgm:pt>
    <dgm:pt modelId="{2423301F-5FA3-4B09-ABC8-2283DDBA7016}" type="parTrans" cxnId="{F4000D23-BA28-48A5-885F-B6A65D976C18}">
      <dgm:prSet/>
      <dgm:spPr/>
      <dgm:t>
        <a:bodyPr/>
        <a:lstStyle/>
        <a:p>
          <a:endParaRPr lang="en-US"/>
        </a:p>
      </dgm:t>
    </dgm:pt>
    <dgm:pt modelId="{22B0D86A-BD66-4D0B-9B1E-8C673038FA8B}" type="sibTrans" cxnId="{F4000D23-BA28-48A5-885F-B6A65D976C18}">
      <dgm:prSet/>
      <dgm:spPr/>
      <dgm:t>
        <a:bodyPr/>
        <a:lstStyle/>
        <a:p>
          <a:endParaRPr lang="en-US"/>
        </a:p>
      </dgm:t>
    </dgm:pt>
    <dgm:pt modelId="{8CCC174B-DC72-4301-83C1-33F7F453BE0B}">
      <dgm:prSet custT="1"/>
      <dgm:spPr/>
      <dgm:t>
        <a:bodyPr/>
        <a:lstStyle/>
        <a:p>
          <a:pPr>
            <a:lnSpc>
              <a:spcPct val="100000"/>
            </a:lnSpc>
          </a:pPr>
          <a:r>
            <a:rPr lang="fr-FR" sz="1600" dirty="0"/>
            <a:t>Nous devons développer la capacité de produire de l'électricité afin de garantir que les habitants du Nouveau-Brunswick disposent de l'énergie dont ils ont besoin, quand ils en ont besoin.</a:t>
          </a:r>
          <a:r>
            <a:rPr lang="en-US" sz="1600" dirty="0"/>
            <a:t>​</a:t>
          </a:r>
        </a:p>
      </dgm:t>
    </dgm:pt>
    <dgm:pt modelId="{B0E82669-6988-4616-A69E-C0CB4C4B76FE}" type="parTrans" cxnId="{62171889-18BA-4BD9-9C13-C0EF8CF5493E}">
      <dgm:prSet/>
      <dgm:spPr/>
      <dgm:t>
        <a:bodyPr/>
        <a:lstStyle/>
        <a:p>
          <a:endParaRPr lang="en-US"/>
        </a:p>
      </dgm:t>
    </dgm:pt>
    <dgm:pt modelId="{7D6780E1-4957-4ED0-8782-824681706F9F}" type="sibTrans" cxnId="{62171889-18BA-4BD9-9C13-C0EF8CF5493E}">
      <dgm:prSet/>
      <dgm:spPr/>
      <dgm:t>
        <a:bodyPr/>
        <a:lstStyle/>
        <a:p>
          <a:endParaRPr lang="en-US"/>
        </a:p>
      </dgm:t>
    </dgm:pt>
    <dgm:pt modelId="{28E0ACE8-68D9-4063-8A6B-996B1B082D46}">
      <dgm:prSet custT="1"/>
      <dgm:spPr/>
      <dgm:t>
        <a:bodyPr/>
        <a:lstStyle/>
        <a:p>
          <a:pPr>
            <a:lnSpc>
              <a:spcPct val="100000"/>
            </a:lnSpc>
          </a:pPr>
          <a:r>
            <a:rPr lang="fr-FR" sz="1700" kern="1200" dirty="0">
              <a:solidFill>
                <a:prstClr val="black">
                  <a:hueOff val="0"/>
                  <a:satOff val="0"/>
                  <a:lumOff val="0"/>
                  <a:alphaOff val="0"/>
                </a:prstClr>
              </a:solidFill>
              <a:latin typeface="Calibri" panose="020F0502020204030204"/>
              <a:ea typeface="+mn-ea"/>
              <a:cs typeface="+mn-cs"/>
            </a:rPr>
            <a:t>Avec la demande croissante d'électricité dans le sud du Nouveau-Brunswick, un soutien de tension plus important est nécessaire pour maintenir la fiabilité du réseau.</a:t>
          </a:r>
          <a:endParaRPr lang="en-US" sz="1100" kern="1200" dirty="0"/>
        </a:p>
      </dgm:t>
    </dgm:pt>
    <dgm:pt modelId="{5734384E-6814-4D16-B0A9-720F659B5392}" type="parTrans" cxnId="{9330B5B4-60C5-4A95-9378-CCEC7727DCFB}">
      <dgm:prSet/>
      <dgm:spPr/>
      <dgm:t>
        <a:bodyPr/>
        <a:lstStyle/>
        <a:p>
          <a:endParaRPr lang="en-US"/>
        </a:p>
      </dgm:t>
    </dgm:pt>
    <dgm:pt modelId="{1DD08601-6D0A-45FB-AE45-3852249E4B6E}" type="sibTrans" cxnId="{9330B5B4-60C5-4A95-9378-CCEC7727DCFB}">
      <dgm:prSet/>
      <dgm:spPr/>
      <dgm:t>
        <a:bodyPr/>
        <a:lstStyle/>
        <a:p>
          <a:endParaRPr lang="en-US"/>
        </a:p>
      </dgm:t>
    </dgm:pt>
    <dgm:pt modelId="{18A66B54-1CE4-4A66-9533-144992616C49}" type="pres">
      <dgm:prSet presAssocID="{3AB9BFE7-3EBC-4ACD-AC79-A32AB208627D}" presName="root" presStyleCnt="0">
        <dgm:presLayoutVars>
          <dgm:dir/>
          <dgm:resizeHandles val="exact"/>
        </dgm:presLayoutVars>
      </dgm:prSet>
      <dgm:spPr/>
    </dgm:pt>
    <dgm:pt modelId="{20D7B4A0-32B3-4FC2-9AEB-D4DD850A5199}" type="pres">
      <dgm:prSet presAssocID="{1B59DC7F-46C7-442A-85E5-25A193137515}" presName="compNode" presStyleCnt="0"/>
      <dgm:spPr/>
    </dgm:pt>
    <dgm:pt modelId="{F028C6E2-5835-4DEA-B53B-63727ADCC938}" type="pres">
      <dgm:prSet presAssocID="{1B59DC7F-46C7-442A-85E5-25A193137515}"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Electrician"/>
        </a:ext>
      </dgm:extLst>
    </dgm:pt>
    <dgm:pt modelId="{0F1398A9-2D1D-4FA3-B139-EA91144871DF}" type="pres">
      <dgm:prSet presAssocID="{1B59DC7F-46C7-442A-85E5-25A193137515}" presName="spaceRect" presStyleCnt="0"/>
      <dgm:spPr/>
    </dgm:pt>
    <dgm:pt modelId="{2A5FB703-1B85-40F9-83BD-BE35BD61DD14}" type="pres">
      <dgm:prSet presAssocID="{1B59DC7F-46C7-442A-85E5-25A193137515}" presName="textRect" presStyleLbl="revTx" presStyleIdx="0" presStyleCnt="3">
        <dgm:presLayoutVars>
          <dgm:chMax val="1"/>
          <dgm:chPref val="1"/>
        </dgm:presLayoutVars>
      </dgm:prSet>
      <dgm:spPr/>
    </dgm:pt>
    <dgm:pt modelId="{A59B5EBB-877D-4228-B99B-87CE61F73AA3}" type="pres">
      <dgm:prSet presAssocID="{22B0D86A-BD66-4D0B-9B1E-8C673038FA8B}" presName="sibTrans" presStyleCnt="0"/>
      <dgm:spPr/>
    </dgm:pt>
    <dgm:pt modelId="{8CC44852-645F-4854-8D2B-F4CC65B5A95D}" type="pres">
      <dgm:prSet presAssocID="{8CCC174B-DC72-4301-83C1-33F7F453BE0B}" presName="compNode" presStyleCnt="0"/>
      <dgm:spPr/>
    </dgm:pt>
    <dgm:pt modelId="{88B41F37-66CB-4D5F-A27E-B4037DA2B1F2}" type="pres">
      <dgm:prSet presAssocID="{8CCC174B-DC72-4301-83C1-33F7F453BE0B}"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gh Voltage"/>
        </a:ext>
      </dgm:extLst>
    </dgm:pt>
    <dgm:pt modelId="{D7B1D8A8-67D1-4F51-828F-4A01B0FB3CAF}" type="pres">
      <dgm:prSet presAssocID="{8CCC174B-DC72-4301-83C1-33F7F453BE0B}" presName="spaceRect" presStyleCnt="0"/>
      <dgm:spPr/>
    </dgm:pt>
    <dgm:pt modelId="{AD94EAA3-3E6F-4C9C-9FAA-D45C6BBE4F6A}" type="pres">
      <dgm:prSet presAssocID="{8CCC174B-DC72-4301-83C1-33F7F453BE0B}" presName="textRect" presStyleLbl="revTx" presStyleIdx="1" presStyleCnt="3">
        <dgm:presLayoutVars>
          <dgm:chMax val="1"/>
          <dgm:chPref val="1"/>
        </dgm:presLayoutVars>
      </dgm:prSet>
      <dgm:spPr/>
    </dgm:pt>
    <dgm:pt modelId="{B2464033-0ED8-402F-AF89-DABFE140ED7F}" type="pres">
      <dgm:prSet presAssocID="{7D6780E1-4957-4ED0-8782-824681706F9F}" presName="sibTrans" presStyleCnt="0"/>
      <dgm:spPr/>
    </dgm:pt>
    <dgm:pt modelId="{0CA534A5-3DF5-4E3F-8866-68EF47B1846E}" type="pres">
      <dgm:prSet presAssocID="{28E0ACE8-68D9-4063-8A6B-996B1B082D46}" presName="compNode" presStyleCnt="0"/>
      <dgm:spPr/>
    </dgm:pt>
    <dgm:pt modelId="{C5B34886-C9CD-4034-8E2A-7EABE7FF660C}" type="pres">
      <dgm:prSet presAssocID="{28E0ACE8-68D9-4063-8A6B-996B1B082D4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lectric Car"/>
        </a:ext>
      </dgm:extLst>
    </dgm:pt>
    <dgm:pt modelId="{FA9058EB-3C98-4E2C-B881-1DA97A7AF98A}" type="pres">
      <dgm:prSet presAssocID="{28E0ACE8-68D9-4063-8A6B-996B1B082D46}" presName="spaceRect" presStyleCnt="0"/>
      <dgm:spPr/>
    </dgm:pt>
    <dgm:pt modelId="{401AA63F-827C-4C32-A48D-52D0BADAB961}" type="pres">
      <dgm:prSet presAssocID="{28E0ACE8-68D9-4063-8A6B-996B1B082D46}" presName="textRect" presStyleLbl="revTx" presStyleIdx="2" presStyleCnt="3">
        <dgm:presLayoutVars>
          <dgm:chMax val="1"/>
          <dgm:chPref val="1"/>
        </dgm:presLayoutVars>
      </dgm:prSet>
      <dgm:spPr/>
    </dgm:pt>
  </dgm:ptLst>
  <dgm:cxnLst>
    <dgm:cxn modelId="{B325960F-5E71-4932-AA98-D225790BEDA7}" type="presOf" srcId="{8CCC174B-DC72-4301-83C1-33F7F453BE0B}" destId="{AD94EAA3-3E6F-4C9C-9FAA-D45C6BBE4F6A}" srcOrd="0" destOrd="0" presId="urn:microsoft.com/office/officeart/2018/2/layout/IconLabelList"/>
    <dgm:cxn modelId="{F4000D23-BA28-48A5-885F-B6A65D976C18}" srcId="{3AB9BFE7-3EBC-4ACD-AC79-A32AB208627D}" destId="{1B59DC7F-46C7-442A-85E5-25A193137515}" srcOrd="0" destOrd="0" parTransId="{2423301F-5FA3-4B09-ABC8-2283DDBA7016}" sibTransId="{22B0D86A-BD66-4D0B-9B1E-8C673038FA8B}"/>
    <dgm:cxn modelId="{7EE43667-F30D-4ECB-8833-A650EFD84163}" type="presOf" srcId="{1B59DC7F-46C7-442A-85E5-25A193137515}" destId="{2A5FB703-1B85-40F9-83BD-BE35BD61DD14}" srcOrd="0" destOrd="0" presId="urn:microsoft.com/office/officeart/2018/2/layout/IconLabelList"/>
    <dgm:cxn modelId="{62171889-18BA-4BD9-9C13-C0EF8CF5493E}" srcId="{3AB9BFE7-3EBC-4ACD-AC79-A32AB208627D}" destId="{8CCC174B-DC72-4301-83C1-33F7F453BE0B}" srcOrd="1" destOrd="0" parTransId="{B0E82669-6988-4616-A69E-C0CB4C4B76FE}" sibTransId="{7D6780E1-4957-4ED0-8782-824681706F9F}"/>
    <dgm:cxn modelId="{326087A5-0EF9-4EFA-8036-BAEF71362BD9}" type="presOf" srcId="{3AB9BFE7-3EBC-4ACD-AC79-A32AB208627D}" destId="{18A66B54-1CE4-4A66-9533-144992616C49}" srcOrd="0" destOrd="0" presId="urn:microsoft.com/office/officeart/2018/2/layout/IconLabelList"/>
    <dgm:cxn modelId="{9330B5B4-60C5-4A95-9378-CCEC7727DCFB}" srcId="{3AB9BFE7-3EBC-4ACD-AC79-A32AB208627D}" destId="{28E0ACE8-68D9-4063-8A6B-996B1B082D46}" srcOrd="2" destOrd="0" parTransId="{5734384E-6814-4D16-B0A9-720F659B5392}" sibTransId="{1DD08601-6D0A-45FB-AE45-3852249E4B6E}"/>
    <dgm:cxn modelId="{91EB31C2-0178-4AEE-BAB1-99C0DDF2ACD1}" type="presOf" srcId="{28E0ACE8-68D9-4063-8A6B-996B1B082D46}" destId="{401AA63F-827C-4C32-A48D-52D0BADAB961}" srcOrd="0" destOrd="0" presId="urn:microsoft.com/office/officeart/2018/2/layout/IconLabelList"/>
    <dgm:cxn modelId="{F9918DC6-B228-4FD0-8064-3328170D3C49}" type="presParOf" srcId="{18A66B54-1CE4-4A66-9533-144992616C49}" destId="{20D7B4A0-32B3-4FC2-9AEB-D4DD850A5199}" srcOrd="0" destOrd="0" presId="urn:microsoft.com/office/officeart/2018/2/layout/IconLabelList"/>
    <dgm:cxn modelId="{3492C0AA-767D-4BC9-A8A1-5594D71E5B14}" type="presParOf" srcId="{20D7B4A0-32B3-4FC2-9AEB-D4DD850A5199}" destId="{F028C6E2-5835-4DEA-B53B-63727ADCC938}" srcOrd="0" destOrd="0" presId="urn:microsoft.com/office/officeart/2018/2/layout/IconLabelList"/>
    <dgm:cxn modelId="{9C7C305A-DD4F-4F17-8DED-7731E05FAD68}" type="presParOf" srcId="{20D7B4A0-32B3-4FC2-9AEB-D4DD850A5199}" destId="{0F1398A9-2D1D-4FA3-B139-EA91144871DF}" srcOrd="1" destOrd="0" presId="urn:microsoft.com/office/officeart/2018/2/layout/IconLabelList"/>
    <dgm:cxn modelId="{09332600-260B-4BC3-AF48-6E09D8883CB4}" type="presParOf" srcId="{20D7B4A0-32B3-4FC2-9AEB-D4DD850A5199}" destId="{2A5FB703-1B85-40F9-83BD-BE35BD61DD14}" srcOrd="2" destOrd="0" presId="urn:microsoft.com/office/officeart/2018/2/layout/IconLabelList"/>
    <dgm:cxn modelId="{0AFADB72-FE78-464B-B8A2-EF8F699BF035}" type="presParOf" srcId="{18A66B54-1CE4-4A66-9533-144992616C49}" destId="{A59B5EBB-877D-4228-B99B-87CE61F73AA3}" srcOrd="1" destOrd="0" presId="urn:microsoft.com/office/officeart/2018/2/layout/IconLabelList"/>
    <dgm:cxn modelId="{840A9630-5AD2-46E4-A899-2D16EE03614A}" type="presParOf" srcId="{18A66B54-1CE4-4A66-9533-144992616C49}" destId="{8CC44852-645F-4854-8D2B-F4CC65B5A95D}" srcOrd="2" destOrd="0" presId="urn:microsoft.com/office/officeart/2018/2/layout/IconLabelList"/>
    <dgm:cxn modelId="{C8F249ED-A71E-42A0-941A-4C39F615388D}" type="presParOf" srcId="{8CC44852-645F-4854-8D2B-F4CC65B5A95D}" destId="{88B41F37-66CB-4D5F-A27E-B4037DA2B1F2}" srcOrd="0" destOrd="0" presId="urn:microsoft.com/office/officeart/2018/2/layout/IconLabelList"/>
    <dgm:cxn modelId="{12DC01C1-C607-4E64-8169-9F64C2378A11}" type="presParOf" srcId="{8CC44852-645F-4854-8D2B-F4CC65B5A95D}" destId="{D7B1D8A8-67D1-4F51-828F-4A01B0FB3CAF}" srcOrd="1" destOrd="0" presId="urn:microsoft.com/office/officeart/2018/2/layout/IconLabelList"/>
    <dgm:cxn modelId="{C247EB4A-EBC5-4CA8-BE4C-BCEADEA4AA28}" type="presParOf" srcId="{8CC44852-645F-4854-8D2B-F4CC65B5A95D}" destId="{AD94EAA3-3E6F-4C9C-9FAA-D45C6BBE4F6A}" srcOrd="2" destOrd="0" presId="urn:microsoft.com/office/officeart/2018/2/layout/IconLabelList"/>
    <dgm:cxn modelId="{98ED9868-EC8B-4BBC-A816-80555B60F218}" type="presParOf" srcId="{18A66B54-1CE4-4A66-9533-144992616C49}" destId="{B2464033-0ED8-402F-AF89-DABFE140ED7F}" srcOrd="3" destOrd="0" presId="urn:microsoft.com/office/officeart/2018/2/layout/IconLabelList"/>
    <dgm:cxn modelId="{5DB1D457-BCD2-49B2-9E77-F7762BD6E486}" type="presParOf" srcId="{18A66B54-1CE4-4A66-9533-144992616C49}" destId="{0CA534A5-3DF5-4E3F-8866-68EF47B1846E}" srcOrd="4" destOrd="0" presId="urn:microsoft.com/office/officeart/2018/2/layout/IconLabelList"/>
    <dgm:cxn modelId="{9C1D54E3-2080-4B05-96A9-2F872453A83E}" type="presParOf" srcId="{0CA534A5-3DF5-4E3F-8866-68EF47B1846E}" destId="{C5B34886-C9CD-4034-8E2A-7EABE7FF660C}" srcOrd="0" destOrd="0" presId="urn:microsoft.com/office/officeart/2018/2/layout/IconLabelList"/>
    <dgm:cxn modelId="{95829AAB-3DE9-4C81-96BF-FD76EC68924A}" type="presParOf" srcId="{0CA534A5-3DF5-4E3F-8866-68EF47B1846E}" destId="{FA9058EB-3C98-4E2C-B881-1DA97A7AF98A}" srcOrd="1" destOrd="0" presId="urn:microsoft.com/office/officeart/2018/2/layout/IconLabelList"/>
    <dgm:cxn modelId="{3ABD8401-BA10-4495-B978-7E44AE2F1A36}" type="presParOf" srcId="{0CA534A5-3DF5-4E3F-8866-68EF47B1846E}" destId="{401AA63F-827C-4C32-A48D-52D0BADAB961}"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8ECC31-BE4C-4B33-A030-39AB3771A05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BD8754F-ED75-4226-A590-91E3CFDEBE11}">
      <dgm:prSet custT="1"/>
      <dgm:spPr/>
      <dgm:t>
        <a:bodyPr/>
        <a:lstStyle/>
        <a:p>
          <a:pPr>
            <a:lnSpc>
              <a:spcPct val="100000"/>
            </a:lnSpc>
          </a:pPr>
          <a:r>
            <a:rPr lang="fr-FR" sz="1800" dirty="0"/>
            <a:t>Le sud du Nouveau-Brunswick est en croissance. Actuellement, le réseau n'a pas suffisamment de soutien rapide en tension pour répondre à certains événements du réseau sans recourir à la réduction automatique de la charge.</a:t>
          </a:r>
          <a:endParaRPr lang="en-US" sz="1800" dirty="0"/>
        </a:p>
      </dgm:t>
    </dgm:pt>
    <dgm:pt modelId="{A98F05E8-AC66-40EC-901E-E340D8F3B119}" type="parTrans" cxnId="{E6B9C409-EEAB-45EA-AD91-A741A7E40A05}">
      <dgm:prSet/>
      <dgm:spPr/>
      <dgm:t>
        <a:bodyPr/>
        <a:lstStyle/>
        <a:p>
          <a:endParaRPr lang="en-US"/>
        </a:p>
      </dgm:t>
    </dgm:pt>
    <dgm:pt modelId="{DC4C03A3-D155-4E38-B40A-CCA6245A6DC7}" type="sibTrans" cxnId="{E6B9C409-EEAB-45EA-AD91-A741A7E40A05}">
      <dgm:prSet/>
      <dgm:spPr/>
      <dgm:t>
        <a:bodyPr/>
        <a:lstStyle/>
        <a:p>
          <a:pPr>
            <a:lnSpc>
              <a:spcPct val="100000"/>
            </a:lnSpc>
          </a:pPr>
          <a:endParaRPr lang="en-US"/>
        </a:p>
      </dgm:t>
    </dgm:pt>
    <dgm:pt modelId="{1FEDBA2F-12A8-404E-B507-15E3AB291B37}">
      <dgm:prSet custT="1"/>
      <dgm:spPr/>
      <dgm:t>
        <a:bodyPr/>
        <a:lstStyle/>
        <a:p>
          <a:pPr>
            <a:lnSpc>
              <a:spcPct val="100000"/>
            </a:lnSpc>
          </a:pPr>
          <a:r>
            <a:rPr lang="fr-FR" sz="1800" dirty="0"/>
            <a:t>Le réseau est en constante évolution. Avec une production renouvelable accrue, des transferts d'énergie plus élevés et des modèles de production changeants, le réseau devient plus sensible aux problèmes de tension lors de pannes imprévues ou de défaillances d'équipements.</a:t>
          </a:r>
          <a:endParaRPr lang="en-US" sz="1800" dirty="0"/>
        </a:p>
      </dgm:t>
    </dgm:pt>
    <dgm:pt modelId="{CB8E5B08-227C-49EF-952C-3718299A8D56}" type="parTrans" cxnId="{29139997-FA8C-4D4E-97A9-17AE3C08D3B1}">
      <dgm:prSet/>
      <dgm:spPr/>
      <dgm:t>
        <a:bodyPr/>
        <a:lstStyle/>
        <a:p>
          <a:endParaRPr lang="en-US"/>
        </a:p>
      </dgm:t>
    </dgm:pt>
    <dgm:pt modelId="{1280CA46-A9FD-4F72-93BB-CF1018F9A05E}" type="sibTrans" cxnId="{29139997-FA8C-4D4E-97A9-17AE3C08D3B1}">
      <dgm:prSet/>
      <dgm:spPr/>
      <dgm:t>
        <a:bodyPr/>
        <a:lstStyle/>
        <a:p>
          <a:endParaRPr lang="en-US"/>
        </a:p>
      </dgm:t>
    </dgm:pt>
    <dgm:pt modelId="{27188B49-AA7E-4964-AAFC-412EBDC845DA}" type="pres">
      <dgm:prSet presAssocID="{348ECC31-BE4C-4B33-A030-39AB3771A05F}" presName="root" presStyleCnt="0">
        <dgm:presLayoutVars>
          <dgm:dir/>
          <dgm:resizeHandles val="exact"/>
        </dgm:presLayoutVars>
      </dgm:prSet>
      <dgm:spPr/>
    </dgm:pt>
    <dgm:pt modelId="{5437D5D2-0921-4407-980A-1251571FF168}" type="pres">
      <dgm:prSet presAssocID="{348ECC31-BE4C-4B33-A030-39AB3771A05F}" presName="container" presStyleCnt="0">
        <dgm:presLayoutVars>
          <dgm:dir/>
          <dgm:resizeHandles val="exact"/>
        </dgm:presLayoutVars>
      </dgm:prSet>
      <dgm:spPr/>
    </dgm:pt>
    <dgm:pt modelId="{31F35B92-FE69-4D37-882A-D5CC7ECDD2B1}" type="pres">
      <dgm:prSet presAssocID="{EBD8754F-ED75-4226-A590-91E3CFDEBE11}" presName="compNode" presStyleCnt="0"/>
      <dgm:spPr/>
    </dgm:pt>
    <dgm:pt modelId="{AA7031E7-2928-45EE-9618-8C6E12239926}" type="pres">
      <dgm:prSet presAssocID="{EBD8754F-ED75-4226-A590-91E3CFDEBE11}" presName="iconBgRect" presStyleLbl="bgShp" presStyleIdx="0" presStyleCnt="2"/>
      <dgm:spPr/>
    </dgm:pt>
    <dgm:pt modelId="{3286068A-1A7E-4B68-BBA5-31CDAD55690D}" type="pres">
      <dgm:prSet presAssocID="{EBD8754F-ED75-4226-A590-91E3CFDEBE11}"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Lightning"/>
        </a:ext>
      </dgm:extLst>
    </dgm:pt>
    <dgm:pt modelId="{EB995E68-6C7A-4171-B1FB-03E6ADDA44D3}" type="pres">
      <dgm:prSet presAssocID="{EBD8754F-ED75-4226-A590-91E3CFDEBE11}" presName="spaceRect" presStyleCnt="0"/>
      <dgm:spPr/>
    </dgm:pt>
    <dgm:pt modelId="{AEEE1831-C482-424E-BCB5-AEFDE990C518}" type="pres">
      <dgm:prSet presAssocID="{EBD8754F-ED75-4226-A590-91E3CFDEBE11}" presName="textRect" presStyleLbl="revTx" presStyleIdx="0" presStyleCnt="2">
        <dgm:presLayoutVars>
          <dgm:chMax val="1"/>
          <dgm:chPref val="1"/>
        </dgm:presLayoutVars>
      </dgm:prSet>
      <dgm:spPr/>
    </dgm:pt>
    <dgm:pt modelId="{505022DB-6738-44C4-9ABF-6AD6D9EA369B}" type="pres">
      <dgm:prSet presAssocID="{DC4C03A3-D155-4E38-B40A-CCA6245A6DC7}" presName="sibTrans" presStyleLbl="sibTrans2D1" presStyleIdx="0" presStyleCnt="0"/>
      <dgm:spPr/>
    </dgm:pt>
    <dgm:pt modelId="{2813B13D-37B4-4972-9883-29E6E9558DB3}" type="pres">
      <dgm:prSet presAssocID="{1FEDBA2F-12A8-404E-B507-15E3AB291B37}" presName="compNode" presStyleCnt="0"/>
      <dgm:spPr/>
    </dgm:pt>
    <dgm:pt modelId="{E57547C1-5613-42CC-8798-B2FACE60FFBC}" type="pres">
      <dgm:prSet presAssocID="{1FEDBA2F-12A8-404E-B507-15E3AB291B37}" presName="iconBgRect" presStyleLbl="bgShp" presStyleIdx="1" presStyleCnt="2"/>
      <dgm:spPr/>
    </dgm:pt>
    <dgm:pt modelId="{CA18FB3D-1083-494B-8A76-2B92E6A781AD}" type="pres">
      <dgm:prSet presAssocID="{1FEDBA2F-12A8-404E-B507-15E3AB291B37}"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indmill"/>
        </a:ext>
      </dgm:extLst>
    </dgm:pt>
    <dgm:pt modelId="{9C93A94E-1BE4-4BFE-9D0C-B8D3550D2FA2}" type="pres">
      <dgm:prSet presAssocID="{1FEDBA2F-12A8-404E-B507-15E3AB291B37}" presName="spaceRect" presStyleCnt="0"/>
      <dgm:spPr/>
    </dgm:pt>
    <dgm:pt modelId="{B507B5A8-9352-4772-B2EE-E67C5D13E996}" type="pres">
      <dgm:prSet presAssocID="{1FEDBA2F-12A8-404E-B507-15E3AB291B37}" presName="textRect" presStyleLbl="revTx" presStyleIdx="1" presStyleCnt="2">
        <dgm:presLayoutVars>
          <dgm:chMax val="1"/>
          <dgm:chPref val="1"/>
        </dgm:presLayoutVars>
      </dgm:prSet>
      <dgm:spPr/>
    </dgm:pt>
  </dgm:ptLst>
  <dgm:cxnLst>
    <dgm:cxn modelId="{E6B9C409-EEAB-45EA-AD91-A741A7E40A05}" srcId="{348ECC31-BE4C-4B33-A030-39AB3771A05F}" destId="{EBD8754F-ED75-4226-A590-91E3CFDEBE11}" srcOrd="0" destOrd="0" parTransId="{A98F05E8-AC66-40EC-901E-E340D8F3B119}" sibTransId="{DC4C03A3-D155-4E38-B40A-CCA6245A6DC7}"/>
    <dgm:cxn modelId="{967AFB2B-D527-4F87-B971-57EB59CC4A5B}" type="presOf" srcId="{EBD8754F-ED75-4226-A590-91E3CFDEBE11}" destId="{AEEE1831-C482-424E-BCB5-AEFDE990C518}" srcOrd="0" destOrd="0" presId="urn:microsoft.com/office/officeart/2018/2/layout/IconCircleList"/>
    <dgm:cxn modelId="{54F0DE7C-45BF-4057-B701-676FC74BB0D3}" type="presOf" srcId="{DC4C03A3-D155-4E38-B40A-CCA6245A6DC7}" destId="{505022DB-6738-44C4-9ABF-6AD6D9EA369B}" srcOrd="0" destOrd="0" presId="urn:microsoft.com/office/officeart/2018/2/layout/IconCircleList"/>
    <dgm:cxn modelId="{29139997-FA8C-4D4E-97A9-17AE3C08D3B1}" srcId="{348ECC31-BE4C-4B33-A030-39AB3771A05F}" destId="{1FEDBA2F-12A8-404E-B507-15E3AB291B37}" srcOrd="1" destOrd="0" parTransId="{CB8E5B08-227C-49EF-952C-3718299A8D56}" sibTransId="{1280CA46-A9FD-4F72-93BB-CF1018F9A05E}"/>
    <dgm:cxn modelId="{4051429A-C390-4B07-A6DE-280488EEF555}" type="presOf" srcId="{348ECC31-BE4C-4B33-A030-39AB3771A05F}" destId="{27188B49-AA7E-4964-AAFC-412EBDC845DA}" srcOrd="0" destOrd="0" presId="urn:microsoft.com/office/officeart/2018/2/layout/IconCircleList"/>
    <dgm:cxn modelId="{7FC8C9D4-24EA-43EA-B97F-B2B88966D797}" type="presOf" srcId="{1FEDBA2F-12A8-404E-B507-15E3AB291B37}" destId="{B507B5A8-9352-4772-B2EE-E67C5D13E996}" srcOrd="0" destOrd="0" presId="urn:microsoft.com/office/officeart/2018/2/layout/IconCircleList"/>
    <dgm:cxn modelId="{2CE00C4C-E197-4FAB-9376-9C486C08B1D7}" type="presParOf" srcId="{27188B49-AA7E-4964-AAFC-412EBDC845DA}" destId="{5437D5D2-0921-4407-980A-1251571FF168}" srcOrd="0" destOrd="0" presId="urn:microsoft.com/office/officeart/2018/2/layout/IconCircleList"/>
    <dgm:cxn modelId="{49E3A2F7-EAC2-4576-8822-95E4842FEC31}" type="presParOf" srcId="{5437D5D2-0921-4407-980A-1251571FF168}" destId="{31F35B92-FE69-4D37-882A-D5CC7ECDD2B1}" srcOrd="0" destOrd="0" presId="urn:microsoft.com/office/officeart/2018/2/layout/IconCircleList"/>
    <dgm:cxn modelId="{D60A74CC-62C4-4A50-B5BE-43295F27023C}" type="presParOf" srcId="{31F35B92-FE69-4D37-882A-D5CC7ECDD2B1}" destId="{AA7031E7-2928-45EE-9618-8C6E12239926}" srcOrd="0" destOrd="0" presId="urn:microsoft.com/office/officeart/2018/2/layout/IconCircleList"/>
    <dgm:cxn modelId="{DDF41C82-94B1-4D13-91FC-F6F985E33C0B}" type="presParOf" srcId="{31F35B92-FE69-4D37-882A-D5CC7ECDD2B1}" destId="{3286068A-1A7E-4B68-BBA5-31CDAD55690D}" srcOrd="1" destOrd="0" presId="urn:microsoft.com/office/officeart/2018/2/layout/IconCircleList"/>
    <dgm:cxn modelId="{BE86F94F-B4EE-49A4-B81C-B35FB9B265AE}" type="presParOf" srcId="{31F35B92-FE69-4D37-882A-D5CC7ECDD2B1}" destId="{EB995E68-6C7A-4171-B1FB-03E6ADDA44D3}" srcOrd="2" destOrd="0" presId="urn:microsoft.com/office/officeart/2018/2/layout/IconCircleList"/>
    <dgm:cxn modelId="{BE4BF7AD-1890-479B-8DB1-6C7DC4A11E08}" type="presParOf" srcId="{31F35B92-FE69-4D37-882A-D5CC7ECDD2B1}" destId="{AEEE1831-C482-424E-BCB5-AEFDE990C518}" srcOrd="3" destOrd="0" presId="urn:microsoft.com/office/officeart/2018/2/layout/IconCircleList"/>
    <dgm:cxn modelId="{175E8689-6F31-4AD1-81A2-4CB7DF3C68D6}" type="presParOf" srcId="{5437D5D2-0921-4407-980A-1251571FF168}" destId="{505022DB-6738-44C4-9ABF-6AD6D9EA369B}" srcOrd="1" destOrd="0" presId="urn:microsoft.com/office/officeart/2018/2/layout/IconCircleList"/>
    <dgm:cxn modelId="{DE0BDCD3-703E-4143-9D2E-A1C0A3B2F1B0}" type="presParOf" srcId="{5437D5D2-0921-4407-980A-1251571FF168}" destId="{2813B13D-37B4-4972-9883-29E6E9558DB3}" srcOrd="2" destOrd="0" presId="urn:microsoft.com/office/officeart/2018/2/layout/IconCircleList"/>
    <dgm:cxn modelId="{1CB4152F-3716-4FAE-8A20-D87135DA4098}" type="presParOf" srcId="{2813B13D-37B4-4972-9883-29E6E9558DB3}" destId="{E57547C1-5613-42CC-8798-B2FACE60FFBC}" srcOrd="0" destOrd="0" presId="urn:microsoft.com/office/officeart/2018/2/layout/IconCircleList"/>
    <dgm:cxn modelId="{71449AEF-C3B2-4A53-9049-65C399312355}" type="presParOf" srcId="{2813B13D-37B4-4972-9883-29E6E9558DB3}" destId="{CA18FB3D-1083-494B-8A76-2B92E6A781AD}" srcOrd="1" destOrd="0" presId="urn:microsoft.com/office/officeart/2018/2/layout/IconCircleList"/>
    <dgm:cxn modelId="{500FBD6D-A3CE-4586-965D-8A4CB2CA48AD}" type="presParOf" srcId="{2813B13D-37B4-4972-9883-29E6E9558DB3}" destId="{9C93A94E-1BE4-4BFE-9D0C-B8D3550D2FA2}" srcOrd="2" destOrd="0" presId="urn:microsoft.com/office/officeart/2018/2/layout/IconCircleList"/>
    <dgm:cxn modelId="{FD9DAA9E-A6AD-40A4-8FC6-31D5D6E6B3FF}" type="presParOf" srcId="{2813B13D-37B4-4972-9883-29E6E9558DB3}" destId="{B507B5A8-9352-4772-B2EE-E67C5D13E99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53CF6F-42BA-4C3D-98C5-65649D2D7D6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6D9637B-CC23-4727-8B78-015F97AE79AA}">
      <dgm:prSet custT="1"/>
      <dgm:spPr/>
      <dgm:t>
        <a:bodyPr/>
        <a:lstStyle/>
        <a:p>
          <a:pPr>
            <a:lnSpc>
              <a:spcPct val="100000"/>
            </a:lnSpc>
          </a:pPr>
          <a:r>
            <a:rPr lang="fr-FR" sz="1800" dirty="0"/>
            <a:t>Technologie éprouvée qui fonctionne de manière fiable.</a:t>
          </a:r>
          <a:endParaRPr lang="en-US" sz="1800" dirty="0"/>
        </a:p>
      </dgm:t>
    </dgm:pt>
    <dgm:pt modelId="{978F4F3C-76C5-44E6-92F7-F57863E5B6DD}" type="parTrans" cxnId="{7F9F41BC-7187-4AF8-B3E0-F27522488354}">
      <dgm:prSet/>
      <dgm:spPr/>
      <dgm:t>
        <a:bodyPr/>
        <a:lstStyle/>
        <a:p>
          <a:endParaRPr lang="en-US"/>
        </a:p>
      </dgm:t>
    </dgm:pt>
    <dgm:pt modelId="{7A01E354-9FDF-4615-B998-8BBBF08B6C78}" type="sibTrans" cxnId="{7F9F41BC-7187-4AF8-B3E0-F27522488354}">
      <dgm:prSet/>
      <dgm:spPr/>
      <dgm:t>
        <a:bodyPr/>
        <a:lstStyle/>
        <a:p>
          <a:endParaRPr lang="en-US"/>
        </a:p>
      </dgm:t>
    </dgm:pt>
    <dgm:pt modelId="{A9CFC825-A837-4B39-97D1-2CB2B10C593A}">
      <dgm:prSet custT="1"/>
      <dgm:spPr/>
      <dgm:t>
        <a:bodyPr/>
        <a:lstStyle/>
        <a:p>
          <a:pPr>
            <a:lnSpc>
              <a:spcPct val="100000"/>
            </a:lnSpc>
          </a:pPr>
          <a:r>
            <a:rPr lang="fr-FR" sz="1800" dirty="0"/>
            <a:t>Renforce le réseau local et fournit un soutien pour améliorer la qualité de l'électricité et la productivité.</a:t>
          </a:r>
          <a:endParaRPr lang="en-US" sz="1800" dirty="0"/>
        </a:p>
      </dgm:t>
    </dgm:pt>
    <dgm:pt modelId="{157C3675-04C0-4E6D-ABCB-BD94ED6DAD27}" type="parTrans" cxnId="{6EB3196D-B605-4C71-8816-55B37C910D38}">
      <dgm:prSet/>
      <dgm:spPr/>
      <dgm:t>
        <a:bodyPr/>
        <a:lstStyle/>
        <a:p>
          <a:endParaRPr lang="en-US"/>
        </a:p>
      </dgm:t>
    </dgm:pt>
    <dgm:pt modelId="{5C6A8BD6-2449-4028-A7FF-4E51752AB087}" type="sibTrans" cxnId="{6EB3196D-B605-4C71-8816-55B37C910D38}">
      <dgm:prSet/>
      <dgm:spPr/>
      <dgm:t>
        <a:bodyPr/>
        <a:lstStyle/>
        <a:p>
          <a:endParaRPr lang="en-US"/>
        </a:p>
      </dgm:t>
    </dgm:pt>
    <dgm:pt modelId="{A8A2ABD7-1B4B-42DB-B68E-615ED4DFBB2D}">
      <dgm:prSet/>
      <dgm:spPr/>
      <dgm:t>
        <a:bodyPr/>
        <a:lstStyle/>
        <a:p>
          <a:pPr>
            <a:lnSpc>
              <a:spcPct val="100000"/>
            </a:lnSpc>
          </a:pPr>
          <a:r>
            <a:rPr lang="fr-FR" dirty="0"/>
            <a:t>Peut être facilement intégré à la fois dans les nouvelles infrastructures de réseau et dans celles existantes.</a:t>
          </a:r>
          <a:endParaRPr lang="en-US" dirty="0"/>
        </a:p>
      </dgm:t>
    </dgm:pt>
    <dgm:pt modelId="{9DB58C13-269E-4E42-8C91-60650F01A585}" type="parTrans" cxnId="{960E363D-336A-41DF-B82F-F52DB0D6C5C4}">
      <dgm:prSet/>
      <dgm:spPr/>
      <dgm:t>
        <a:bodyPr/>
        <a:lstStyle/>
        <a:p>
          <a:endParaRPr lang="en-US"/>
        </a:p>
      </dgm:t>
    </dgm:pt>
    <dgm:pt modelId="{316F4B89-44D1-4089-8639-FEF164D3F541}" type="sibTrans" cxnId="{960E363D-336A-41DF-B82F-F52DB0D6C5C4}">
      <dgm:prSet/>
      <dgm:spPr/>
      <dgm:t>
        <a:bodyPr/>
        <a:lstStyle/>
        <a:p>
          <a:endParaRPr lang="en-US"/>
        </a:p>
      </dgm:t>
    </dgm:pt>
    <dgm:pt modelId="{545AF721-4379-46E6-8002-D2072FF269D1}">
      <dgm:prSet/>
      <dgm:spPr/>
      <dgm:t>
        <a:bodyPr/>
        <a:lstStyle/>
        <a:p>
          <a:pPr>
            <a:lnSpc>
              <a:spcPct val="100000"/>
            </a:lnSpc>
          </a:pPr>
          <a:r>
            <a:rPr lang="fr-FR" dirty="0"/>
            <a:t>Aide à réduire le coût de l'extension du réseau électrique, et répond à toutes les normes de code du réseau requises.</a:t>
          </a:r>
          <a:endParaRPr lang="en-US" dirty="0"/>
        </a:p>
      </dgm:t>
    </dgm:pt>
    <dgm:pt modelId="{FD3CC80F-4989-47BD-A040-7724986CCD56}" type="parTrans" cxnId="{B4573B59-BBC3-4125-A9EE-E9B13E5970FD}">
      <dgm:prSet/>
      <dgm:spPr/>
      <dgm:t>
        <a:bodyPr/>
        <a:lstStyle/>
        <a:p>
          <a:endParaRPr lang="en-US"/>
        </a:p>
      </dgm:t>
    </dgm:pt>
    <dgm:pt modelId="{D4DA85C6-7C6C-4812-830E-BA08DD081B4F}" type="sibTrans" cxnId="{B4573B59-BBC3-4125-A9EE-E9B13E5970FD}">
      <dgm:prSet/>
      <dgm:spPr/>
      <dgm:t>
        <a:bodyPr/>
        <a:lstStyle/>
        <a:p>
          <a:endParaRPr lang="en-US"/>
        </a:p>
      </dgm:t>
    </dgm:pt>
    <dgm:pt modelId="{3E07CF6F-8F7D-476A-A613-C419B76A94D1}">
      <dgm:prSet/>
      <dgm:spPr/>
      <dgm:t>
        <a:bodyPr/>
        <a:lstStyle/>
        <a:p>
          <a:pPr>
            <a:lnSpc>
              <a:spcPct val="100000"/>
            </a:lnSpc>
          </a:pPr>
          <a:r>
            <a:rPr lang="fr-FR" dirty="0"/>
            <a:t>Conception modulaire permet une flexibilité accrue et occupe moins d’espace</a:t>
          </a:r>
          <a:r>
            <a:rPr lang="en-US" dirty="0"/>
            <a:t>.</a:t>
          </a:r>
        </a:p>
      </dgm:t>
    </dgm:pt>
    <dgm:pt modelId="{27B24959-04F8-40A6-A62C-193566F7BC2D}" type="parTrans" cxnId="{782439BE-D0F5-41F5-8B2F-BE2BE49D7DED}">
      <dgm:prSet/>
      <dgm:spPr/>
      <dgm:t>
        <a:bodyPr/>
        <a:lstStyle/>
        <a:p>
          <a:endParaRPr lang="en-US"/>
        </a:p>
      </dgm:t>
    </dgm:pt>
    <dgm:pt modelId="{4B96AE4C-01E9-4091-953A-C934AA73FA83}" type="sibTrans" cxnId="{782439BE-D0F5-41F5-8B2F-BE2BE49D7DED}">
      <dgm:prSet/>
      <dgm:spPr/>
      <dgm:t>
        <a:bodyPr/>
        <a:lstStyle/>
        <a:p>
          <a:endParaRPr lang="en-US"/>
        </a:p>
      </dgm:t>
    </dgm:pt>
    <dgm:pt modelId="{DFF1EA87-D51F-4810-9B75-B5F4F87CB46E}">
      <dgm:prSet custT="1"/>
      <dgm:spPr/>
      <dgm:t>
        <a:bodyPr/>
        <a:lstStyle/>
        <a:p>
          <a:pPr>
            <a:lnSpc>
              <a:spcPct val="100000"/>
            </a:lnSpc>
          </a:pPr>
          <a:r>
            <a:rPr lang="fr-FR" sz="1800" dirty="0"/>
            <a:t>Produit de faibles niveaux de bruit sonore et électrique grâce à sa conception.</a:t>
          </a:r>
          <a:endParaRPr lang="en-US" sz="1800" dirty="0"/>
        </a:p>
      </dgm:t>
    </dgm:pt>
    <dgm:pt modelId="{B542A2E8-F834-412D-828E-9A83172639DB}" type="parTrans" cxnId="{BFD397F6-9185-4840-B9C8-BDF746917A42}">
      <dgm:prSet/>
      <dgm:spPr/>
      <dgm:t>
        <a:bodyPr/>
        <a:lstStyle/>
        <a:p>
          <a:endParaRPr lang="en-US"/>
        </a:p>
      </dgm:t>
    </dgm:pt>
    <dgm:pt modelId="{CD5790DC-78DE-4708-A8FB-0384D38293E9}" type="sibTrans" cxnId="{BFD397F6-9185-4840-B9C8-BDF746917A42}">
      <dgm:prSet/>
      <dgm:spPr/>
      <dgm:t>
        <a:bodyPr/>
        <a:lstStyle/>
        <a:p>
          <a:endParaRPr lang="en-US"/>
        </a:p>
      </dgm:t>
    </dgm:pt>
    <dgm:pt modelId="{A4C1ACA8-B16C-4BB7-AA99-28261C731E8A}" type="pres">
      <dgm:prSet presAssocID="{F853CF6F-42BA-4C3D-98C5-65649D2D7D69}" presName="root" presStyleCnt="0">
        <dgm:presLayoutVars>
          <dgm:dir/>
          <dgm:resizeHandles val="exact"/>
        </dgm:presLayoutVars>
      </dgm:prSet>
      <dgm:spPr/>
    </dgm:pt>
    <dgm:pt modelId="{E0358262-E6E5-4961-9045-810C7EE41877}" type="pres">
      <dgm:prSet presAssocID="{F6D9637B-CC23-4727-8B78-015F97AE79AA}" presName="compNode" presStyleCnt="0"/>
      <dgm:spPr/>
    </dgm:pt>
    <dgm:pt modelId="{483DEAAF-B19B-4203-AF5C-D85DFE356206}" type="pres">
      <dgm:prSet presAssocID="{F6D9637B-CC23-4727-8B78-015F97AE79AA}" presName="bgRect" presStyleLbl="bgShp" presStyleIdx="0" presStyleCnt="6"/>
      <dgm:spPr/>
    </dgm:pt>
    <dgm:pt modelId="{F85BDEFE-0ED9-4B59-8211-DD13D67C1495}" type="pres">
      <dgm:prSet presAssocID="{F6D9637B-CC23-4727-8B78-015F97AE79AA}"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Network"/>
        </a:ext>
      </dgm:extLst>
    </dgm:pt>
    <dgm:pt modelId="{A1438CAA-3A28-4220-A14A-03CAC4AA2685}" type="pres">
      <dgm:prSet presAssocID="{F6D9637B-CC23-4727-8B78-015F97AE79AA}" presName="spaceRect" presStyleCnt="0"/>
      <dgm:spPr/>
    </dgm:pt>
    <dgm:pt modelId="{28D585F0-D9F7-4D59-9C56-CE8068D990BC}" type="pres">
      <dgm:prSet presAssocID="{F6D9637B-CC23-4727-8B78-015F97AE79AA}" presName="parTx" presStyleLbl="revTx" presStyleIdx="0" presStyleCnt="6">
        <dgm:presLayoutVars>
          <dgm:chMax val="0"/>
          <dgm:chPref val="0"/>
        </dgm:presLayoutVars>
      </dgm:prSet>
      <dgm:spPr/>
    </dgm:pt>
    <dgm:pt modelId="{A981BBD8-A29A-420D-BFA9-F26421A7AC22}" type="pres">
      <dgm:prSet presAssocID="{7A01E354-9FDF-4615-B998-8BBBF08B6C78}" presName="sibTrans" presStyleCnt="0"/>
      <dgm:spPr/>
    </dgm:pt>
    <dgm:pt modelId="{28DC5DEA-FBCB-4149-AE4C-BE767CBCBE6C}" type="pres">
      <dgm:prSet presAssocID="{A9CFC825-A837-4B39-97D1-2CB2B10C593A}" presName="compNode" presStyleCnt="0"/>
      <dgm:spPr/>
    </dgm:pt>
    <dgm:pt modelId="{2433543E-D3C5-4235-8613-92344E08123A}" type="pres">
      <dgm:prSet presAssocID="{A9CFC825-A837-4B39-97D1-2CB2B10C593A}" presName="bgRect" presStyleLbl="bgShp" presStyleIdx="1" presStyleCnt="6"/>
      <dgm:spPr/>
    </dgm:pt>
    <dgm:pt modelId="{CDE0752B-8E09-4810-B9FC-09CFBAD2BC45}" type="pres">
      <dgm:prSet presAssocID="{A9CFC825-A837-4B39-97D1-2CB2B10C593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indmill"/>
        </a:ext>
      </dgm:extLst>
    </dgm:pt>
    <dgm:pt modelId="{43C0F194-0530-46CF-89BD-47F7D69C577F}" type="pres">
      <dgm:prSet presAssocID="{A9CFC825-A837-4B39-97D1-2CB2B10C593A}" presName="spaceRect" presStyleCnt="0"/>
      <dgm:spPr/>
    </dgm:pt>
    <dgm:pt modelId="{1B619BB5-7C29-4FCB-9A7F-21E18461D735}" type="pres">
      <dgm:prSet presAssocID="{A9CFC825-A837-4B39-97D1-2CB2B10C593A}" presName="parTx" presStyleLbl="revTx" presStyleIdx="1" presStyleCnt="6">
        <dgm:presLayoutVars>
          <dgm:chMax val="0"/>
          <dgm:chPref val="0"/>
        </dgm:presLayoutVars>
      </dgm:prSet>
      <dgm:spPr/>
    </dgm:pt>
    <dgm:pt modelId="{DE7DB096-B6AC-44FD-8FD8-C8D349BBE620}" type="pres">
      <dgm:prSet presAssocID="{5C6A8BD6-2449-4028-A7FF-4E51752AB087}" presName="sibTrans" presStyleCnt="0"/>
      <dgm:spPr/>
    </dgm:pt>
    <dgm:pt modelId="{0A45C4F3-6E6A-4398-8B9B-5F437F9FC1FA}" type="pres">
      <dgm:prSet presAssocID="{A8A2ABD7-1B4B-42DB-B68E-615ED4DFBB2D}" presName="compNode" presStyleCnt="0"/>
      <dgm:spPr/>
    </dgm:pt>
    <dgm:pt modelId="{413367BB-FDFE-49E5-9674-D321478C398A}" type="pres">
      <dgm:prSet presAssocID="{A8A2ABD7-1B4B-42DB-B68E-615ED4DFBB2D}" presName="bgRect" presStyleLbl="bgShp" presStyleIdx="2" presStyleCnt="6"/>
      <dgm:spPr/>
    </dgm:pt>
    <dgm:pt modelId="{B51015B6-9666-4B23-B534-57FC5375D457}" type="pres">
      <dgm:prSet presAssocID="{A8A2ABD7-1B4B-42DB-B68E-615ED4DFBB2D}"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ity"/>
        </a:ext>
      </dgm:extLst>
    </dgm:pt>
    <dgm:pt modelId="{F711997C-390E-48F9-AF5C-D5876016D404}" type="pres">
      <dgm:prSet presAssocID="{A8A2ABD7-1B4B-42DB-B68E-615ED4DFBB2D}" presName="spaceRect" presStyleCnt="0"/>
      <dgm:spPr/>
    </dgm:pt>
    <dgm:pt modelId="{8BF69BFE-2A05-418E-B363-34F3EF2F55EE}" type="pres">
      <dgm:prSet presAssocID="{A8A2ABD7-1B4B-42DB-B68E-615ED4DFBB2D}" presName="parTx" presStyleLbl="revTx" presStyleIdx="2" presStyleCnt="6">
        <dgm:presLayoutVars>
          <dgm:chMax val="0"/>
          <dgm:chPref val="0"/>
        </dgm:presLayoutVars>
      </dgm:prSet>
      <dgm:spPr/>
    </dgm:pt>
    <dgm:pt modelId="{259D0E4D-7319-4C3A-9161-36E886D56401}" type="pres">
      <dgm:prSet presAssocID="{316F4B89-44D1-4089-8639-FEF164D3F541}" presName="sibTrans" presStyleCnt="0"/>
      <dgm:spPr/>
    </dgm:pt>
    <dgm:pt modelId="{ECAECB5B-A0BF-4376-801B-BF9F4E8B80C7}" type="pres">
      <dgm:prSet presAssocID="{545AF721-4379-46E6-8002-D2072FF269D1}" presName="compNode" presStyleCnt="0"/>
      <dgm:spPr/>
    </dgm:pt>
    <dgm:pt modelId="{8F4D726B-A708-4C29-8D00-064A63804CDA}" type="pres">
      <dgm:prSet presAssocID="{545AF721-4379-46E6-8002-D2072FF269D1}" presName="bgRect" presStyleLbl="bgShp" presStyleIdx="3" presStyleCnt="6"/>
      <dgm:spPr/>
    </dgm:pt>
    <dgm:pt modelId="{608BD480-B7C5-43EB-81D6-68361EFDDC39}" type="pres">
      <dgm:prSet presAssocID="{545AF721-4379-46E6-8002-D2072FF269D1}"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D4CF2AF9-D141-4997-B716-C133D70A9246}" type="pres">
      <dgm:prSet presAssocID="{545AF721-4379-46E6-8002-D2072FF269D1}" presName="spaceRect" presStyleCnt="0"/>
      <dgm:spPr/>
    </dgm:pt>
    <dgm:pt modelId="{7E762DC0-9A03-4CAA-8EAB-107CAD3A8158}" type="pres">
      <dgm:prSet presAssocID="{545AF721-4379-46E6-8002-D2072FF269D1}" presName="parTx" presStyleLbl="revTx" presStyleIdx="3" presStyleCnt="6">
        <dgm:presLayoutVars>
          <dgm:chMax val="0"/>
          <dgm:chPref val="0"/>
        </dgm:presLayoutVars>
      </dgm:prSet>
      <dgm:spPr/>
    </dgm:pt>
    <dgm:pt modelId="{DCE2C20D-877E-422A-8553-ED9C68BBC363}" type="pres">
      <dgm:prSet presAssocID="{D4DA85C6-7C6C-4812-830E-BA08DD081B4F}" presName="sibTrans" presStyleCnt="0"/>
      <dgm:spPr/>
    </dgm:pt>
    <dgm:pt modelId="{926F6E81-335A-4863-A909-CA97D4CC8844}" type="pres">
      <dgm:prSet presAssocID="{3E07CF6F-8F7D-476A-A613-C419B76A94D1}" presName="compNode" presStyleCnt="0"/>
      <dgm:spPr/>
    </dgm:pt>
    <dgm:pt modelId="{B7BC8FB0-0A3B-4EDD-9988-9B4230DA1A25}" type="pres">
      <dgm:prSet presAssocID="{3E07CF6F-8F7D-476A-A613-C419B76A94D1}" presName="bgRect" presStyleLbl="bgShp" presStyleIdx="4" presStyleCnt="6"/>
      <dgm:spPr/>
    </dgm:pt>
    <dgm:pt modelId="{889EBD0D-9CBA-4A0E-B1C8-BDC93739D79D}" type="pres">
      <dgm:prSet presAssocID="{3E07CF6F-8F7D-476A-A613-C419B76A94D1}"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alette"/>
        </a:ext>
      </dgm:extLst>
    </dgm:pt>
    <dgm:pt modelId="{82D6AF83-2E5D-41F0-A14B-05F21EB157E7}" type="pres">
      <dgm:prSet presAssocID="{3E07CF6F-8F7D-476A-A613-C419B76A94D1}" presName="spaceRect" presStyleCnt="0"/>
      <dgm:spPr/>
    </dgm:pt>
    <dgm:pt modelId="{C7D7FB6B-A9C0-436A-9452-E9BDCF449C48}" type="pres">
      <dgm:prSet presAssocID="{3E07CF6F-8F7D-476A-A613-C419B76A94D1}" presName="parTx" presStyleLbl="revTx" presStyleIdx="4" presStyleCnt="6">
        <dgm:presLayoutVars>
          <dgm:chMax val="0"/>
          <dgm:chPref val="0"/>
        </dgm:presLayoutVars>
      </dgm:prSet>
      <dgm:spPr/>
    </dgm:pt>
    <dgm:pt modelId="{50F921B6-BA45-48FF-A45D-4B2085D74A3B}" type="pres">
      <dgm:prSet presAssocID="{4B96AE4C-01E9-4091-953A-C934AA73FA83}" presName="sibTrans" presStyleCnt="0"/>
      <dgm:spPr/>
    </dgm:pt>
    <dgm:pt modelId="{71F20AA1-22A7-4AFD-9617-02C6BB9F9151}" type="pres">
      <dgm:prSet presAssocID="{DFF1EA87-D51F-4810-9B75-B5F4F87CB46E}" presName="compNode" presStyleCnt="0"/>
      <dgm:spPr/>
    </dgm:pt>
    <dgm:pt modelId="{F6149F6B-9E3A-4FA8-9AC6-B77F560DC235}" type="pres">
      <dgm:prSet presAssocID="{DFF1EA87-D51F-4810-9B75-B5F4F87CB46E}" presName="bgRect" presStyleLbl="bgShp" presStyleIdx="5" presStyleCnt="6"/>
      <dgm:spPr/>
    </dgm:pt>
    <dgm:pt modelId="{50936A98-D791-4860-80AB-E1711E7C03D3}" type="pres">
      <dgm:prSet presAssocID="{DFF1EA87-D51F-4810-9B75-B5F4F87CB46E}"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ute Speaker"/>
        </a:ext>
      </dgm:extLst>
    </dgm:pt>
    <dgm:pt modelId="{749F17D6-F654-4C6B-A8C4-C2EEC66DDEC9}" type="pres">
      <dgm:prSet presAssocID="{DFF1EA87-D51F-4810-9B75-B5F4F87CB46E}" presName="spaceRect" presStyleCnt="0"/>
      <dgm:spPr/>
    </dgm:pt>
    <dgm:pt modelId="{49A3D66C-4D78-44CB-8043-A1430F2A30A1}" type="pres">
      <dgm:prSet presAssocID="{DFF1EA87-D51F-4810-9B75-B5F4F87CB46E}" presName="parTx" presStyleLbl="revTx" presStyleIdx="5" presStyleCnt="6">
        <dgm:presLayoutVars>
          <dgm:chMax val="0"/>
          <dgm:chPref val="0"/>
        </dgm:presLayoutVars>
      </dgm:prSet>
      <dgm:spPr/>
    </dgm:pt>
  </dgm:ptLst>
  <dgm:cxnLst>
    <dgm:cxn modelId="{17A32D0D-26C9-4C38-962D-018BFFB5E3F3}" type="presOf" srcId="{3E07CF6F-8F7D-476A-A613-C419B76A94D1}" destId="{C7D7FB6B-A9C0-436A-9452-E9BDCF449C48}" srcOrd="0" destOrd="0" presId="urn:microsoft.com/office/officeart/2018/2/layout/IconVerticalSolidList"/>
    <dgm:cxn modelId="{4ED4BD35-6C58-43CA-BCDD-DDFD80D6239A}" type="presOf" srcId="{A9CFC825-A837-4B39-97D1-2CB2B10C593A}" destId="{1B619BB5-7C29-4FCB-9A7F-21E18461D735}" srcOrd="0" destOrd="0" presId="urn:microsoft.com/office/officeart/2018/2/layout/IconVerticalSolidList"/>
    <dgm:cxn modelId="{960E363D-336A-41DF-B82F-F52DB0D6C5C4}" srcId="{F853CF6F-42BA-4C3D-98C5-65649D2D7D69}" destId="{A8A2ABD7-1B4B-42DB-B68E-615ED4DFBB2D}" srcOrd="2" destOrd="0" parTransId="{9DB58C13-269E-4E42-8C91-60650F01A585}" sibTransId="{316F4B89-44D1-4089-8639-FEF164D3F541}"/>
    <dgm:cxn modelId="{B97BFF61-FCFB-45D9-9B73-E214217644F7}" type="presOf" srcId="{A8A2ABD7-1B4B-42DB-B68E-615ED4DFBB2D}" destId="{8BF69BFE-2A05-418E-B363-34F3EF2F55EE}" srcOrd="0" destOrd="0" presId="urn:microsoft.com/office/officeart/2018/2/layout/IconVerticalSolidList"/>
    <dgm:cxn modelId="{6EB3196D-B605-4C71-8816-55B37C910D38}" srcId="{F853CF6F-42BA-4C3D-98C5-65649D2D7D69}" destId="{A9CFC825-A837-4B39-97D1-2CB2B10C593A}" srcOrd="1" destOrd="0" parTransId="{157C3675-04C0-4E6D-ABCB-BD94ED6DAD27}" sibTransId="{5C6A8BD6-2449-4028-A7FF-4E51752AB087}"/>
    <dgm:cxn modelId="{B4573B59-BBC3-4125-A9EE-E9B13E5970FD}" srcId="{F853CF6F-42BA-4C3D-98C5-65649D2D7D69}" destId="{545AF721-4379-46E6-8002-D2072FF269D1}" srcOrd="3" destOrd="0" parTransId="{FD3CC80F-4989-47BD-A040-7724986CCD56}" sibTransId="{D4DA85C6-7C6C-4812-830E-BA08DD081B4F}"/>
    <dgm:cxn modelId="{4113FE9D-6BE1-429F-8040-62B6D72BEF7A}" type="presOf" srcId="{DFF1EA87-D51F-4810-9B75-B5F4F87CB46E}" destId="{49A3D66C-4D78-44CB-8043-A1430F2A30A1}" srcOrd="0" destOrd="0" presId="urn:microsoft.com/office/officeart/2018/2/layout/IconVerticalSolidList"/>
    <dgm:cxn modelId="{7F9F41BC-7187-4AF8-B3E0-F27522488354}" srcId="{F853CF6F-42BA-4C3D-98C5-65649D2D7D69}" destId="{F6D9637B-CC23-4727-8B78-015F97AE79AA}" srcOrd="0" destOrd="0" parTransId="{978F4F3C-76C5-44E6-92F7-F57863E5B6DD}" sibTransId="{7A01E354-9FDF-4615-B998-8BBBF08B6C78}"/>
    <dgm:cxn modelId="{782439BE-D0F5-41F5-8B2F-BE2BE49D7DED}" srcId="{F853CF6F-42BA-4C3D-98C5-65649D2D7D69}" destId="{3E07CF6F-8F7D-476A-A613-C419B76A94D1}" srcOrd="4" destOrd="0" parTransId="{27B24959-04F8-40A6-A62C-193566F7BC2D}" sibTransId="{4B96AE4C-01E9-4091-953A-C934AA73FA83}"/>
    <dgm:cxn modelId="{C16A60C0-24D0-4D43-82AD-C07C141D0547}" type="presOf" srcId="{F6D9637B-CC23-4727-8B78-015F97AE79AA}" destId="{28D585F0-D9F7-4D59-9C56-CE8068D990BC}" srcOrd="0" destOrd="0" presId="urn:microsoft.com/office/officeart/2018/2/layout/IconVerticalSolidList"/>
    <dgm:cxn modelId="{E35E8EE6-F418-4965-940B-2F4DFBC0DE4A}" type="presOf" srcId="{F853CF6F-42BA-4C3D-98C5-65649D2D7D69}" destId="{A4C1ACA8-B16C-4BB7-AA99-28261C731E8A}" srcOrd="0" destOrd="0" presId="urn:microsoft.com/office/officeart/2018/2/layout/IconVerticalSolidList"/>
    <dgm:cxn modelId="{BFD397F6-9185-4840-B9C8-BDF746917A42}" srcId="{F853CF6F-42BA-4C3D-98C5-65649D2D7D69}" destId="{DFF1EA87-D51F-4810-9B75-B5F4F87CB46E}" srcOrd="5" destOrd="0" parTransId="{B542A2E8-F834-412D-828E-9A83172639DB}" sibTransId="{CD5790DC-78DE-4708-A8FB-0384D38293E9}"/>
    <dgm:cxn modelId="{C02331FD-690F-404B-B367-147A7E0085CC}" type="presOf" srcId="{545AF721-4379-46E6-8002-D2072FF269D1}" destId="{7E762DC0-9A03-4CAA-8EAB-107CAD3A8158}" srcOrd="0" destOrd="0" presId="urn:microsoft.com/office/officeart/2018/2/layout/IconVerticalSolidList"/>
    <dgm:cxn modelId="{3ACA46BC-5648-4F8A-9964-CD5E5D0539E9}" type="presParOf" srcId="{A4C1ACA8-B16C-4BB7-AA99-28261C731E8A}" destId="{E0358262-E6E5-4961-9045-810C7EE41877}" srcOrd="0" destOrd="0" presId="urn:microsoft.com/office/officeart/2018/2/layout/IconVerticalSolidList"/>
    <dgm:cxn modelId="{4E3AF6AB-1C66-42BF-9755-D49768E6FEA6}" type="presParOf" srcId="{E0358262-E6E5-4961-9045-810C7EE41877}" destId="{483DEAAF-B19B-4203-AF5C-D85DFE356206}" srcOrd="0" destOrd="0" presId="urn:microsoft.com/office/officeart/2018/2/layout/IconVerticalSolidList"/>
    <dgm:cxn modelId="{585AB230-F430-443D-8EC6-D4C567C6538B}" type="presParOf" srcId="{E0358262-E6E5-4961-9045-810C7EE41877}" destId="{F85BDEFE-0ED9-4B59-8211-DD13D67C1495}" srcOrd="1" destOrd="0" presId="urn:microsoft.com/office/officeart/2018/2/layout/IconVerticalSolidList"/>
    <dgm:cxn modelId="{40995B9A-594F-41B1-8FC3-47E8091514BA}" type="presParOf" srcId="{E0358262-E6E5-4961-9045-810C7EE41877}" destId="{A1438CAA-3A28-4220-A14A-03CAC4AA2685}" srcOrd="2" destOrd="0" presId="urn:microsoft.com/office/officeart/2018/2/layout/IconVerticalSolidList"/>
    <dgm:cxn modelId="{78521A8E-8075-4D89-8B9A-F550C2EF4A39}" type="presParOf" srcId="{E0358262-E6E5-4961-9045-810C7EE41877}" destId="{28D585F0-D9F7-4D59-9C56-CE8068D990BC}" srcOrd="3" destOrd="0" presId="urn:microsoft.com/office/officeart/2018/2/layout/IconVerticalSolidList"/>
    <dgm:cxn modelId="{7183D0DE-549C-43AC-87A8-3AFDF2583F6C}" type="presParOf" srcId="{A4C1ACA8-B16C-4BB7-AA99-28261C731E8A}" destId="{A981BBD8-A29A-420D-BFA9-F26421A7AC22}" srcOrd="1" destOrd="0" presId="urn:microsoft.com/office/officeart/2018/2/layout/IconVerticalSolidList"/>
    <dgm:cxn modelId="{3D028F70-1B76-4CEB-A112-96477E642C9D}" type="presParOf" srcId="{A4C1ACA8-B16C-4BB7-AA99-28261C731E8A}" destId="{28DC5DEA-FBCB-4149-AE4C-BE767CBCBE6C}" srcOrd="2" destOrd="0" presId="urn:microsoft.com/office/officeart/2018/2/layout/IconVerticalSolidList"/>
    <dgm:cxn modelId="{A23416D5-B082-4D13-BF93-0FBE547C408D}" type="presParOf" srcId="{28DC5DEA-FBCB-4149-AE4C-BE767CBCBE6C}" destId="{2433543E-D3C5-4235-8613-92344E08123A}" srcOrd="0" destOrd="0" presId="urn:microsoft.com/office/officeart/2018/2/layout/IconVerticalSolidList"/>
    <dgm:cxn modelId="{3C743DD5-AE3C-4830-9EBC-63F4B616DF11}" type="presParOf" srcId="{28DC5DEA-FBCB-4149-AE4C-BE767CBCBE6C}" destId="{CDE0752B-8E09-4810-B9FC-09CFBAD2BC45}" srcOrd="1" destOrd="0" presId="urn:microsoft.com/office/officeart/2018/2/layout/IconVerticalSolidList"/>
    <dgm:cxn modelId="{5EB21311-009C-4C56-9384-8B79E2CC3663}" type="presParOf" srcId="{28DC5DEA-FBCB-4149-AE4C-BE767CBCBE6C}" destId="{43C0F194-0530-46CF-89BD-47F7D69C577F}" srcOrd="2" destOrd="0" presId="urn:microsoft.com/office/officeart/2018/2/layout/IconVerticalSolidList"/>
    <dgm:cxn modelId="{46CB42AE-CFDC-4485-8825-49FF35DDC2AF}" type="presParOf" srcId="{28DC5DEA-FBCB-4149-AE4C-BE767CBCBE6C}" destId="{1B619BB5-7C29-4FCB-9A7F-21E18461D735}" srcOrd="3" destOrd="0" presId="urn:microsoft.com/office/officeart/2018/2/layout/IconVerticalSolidList"/>
    <dgm:cxn modelId="{8DBFFE0D-255B-4EAF-B58A-B0F1CEC656CC}" type="presParOf" srcId="{A4C1ACA8-B16C-4BB7-AA99-28261C731E8A}" destId="{DE7DB096-B6AC-44FD-8FD8-C8D349BBE620}" srcOrd="3" destOrd="0" presId="urn:microsoft.com/office/officeart/2018/2/layout/IconVerticalSolidList"/>
    <dgm:cxn modelId="{4D7D2DF0-2345-410F-8444-DCE114CC25BC}" type="presParOf" srcId="{A4C1ACA8-B16C-4BB7-AA99-28261C731E8A}" destId="{0A45C4F3-6E6A-4398-8B9B-5F437F9FC1FA}" srcOrd="4" destOrd="0" presId="urn:microsoft.com/office/officeart/2018/2/layout/IconVerticalSolidList"/>
    <dgm:cxn modelId="{C189B32C-0371-467F-851A-998584289C08}" type="presParOf" srcId="{0A45C4F3-6E6A-4398-8B9B-5F437F9FC1FA}" destId="{413367BB-FDFE-49E5-9674-D321478C398A}" srcOrd="0" destOrd="0" presId="urn:microsoft.com/office/officeart/2018/2/layout/IconVerticalSolidList"/>
    <dgm:cxn modelId="{9C0D8BEB-E00F-4930-85B9-04814DD73692}" type="presParOf" srcId="{0A45C4F3-6E6A-4398-8B9B-5F437F9FC1FA}" destId="{B51015B6-9666-4B23-B534-57FC5375D457}" srcOrd="1" destOrd="0" presId="urn:microsoft.com/office/officeart/2018/2/layout/IconVerticalSolidList"/>
    <dgm:cxn modelId="{299DA0F5-717E-40D3-A232-3D7CE9CC78FD}" type="presParOf" srcId="{0A45C4F3-6E6A-4398-8B9B-5F437F9FC1FA}" destId="{F711997C-390E-48F9-AF5C-D5876016D404}" srcOrd="2" destOrd="0" presId="urn:microsoft.com/office/officeart/2018/2/layout/IconVerticalSolidList"/>
    <dgm:cxn modelId="{A8AB2B7A-CF67-4377-9536-809BB7ABC256}" type="presParOf" srcId="{0A45C4F3-6E6A-4398-8B9B-5F437F9FC1FA}" destId="{8BF69BFE-2A05-418E-B363-34F3EF2F55EE}" srcOrd="3" destOrd="0" presId="urn:microsoft.com/office/officeart/2018/2/layout/IconVerticalSolidList"/>
    <dgm:cxn modelId="{D6D83E52-5356-4708-8822-D1BF66A57948}" type="presParOf" srcId="{A4C1ACA8-B16C-4BB7-AA99-28261C731E8A}" destId="{259D0E4D-7319-4C3A-9161-36E886D56401}" srcOrd="5" destOrd="0" presId="urn:microsoft.com/office/officeart/2018/2/layout/IconVerticalSolidList"/>
    <dgm:cxn modelId="{0C041AC3-0819-4ACC-9844-F66117CFDEB8}" type="presParOf" srcId="{A4C1ACA8-B16C-4BB7-AA99-28261C731E8A}" destId="{ECAECB5B-A0BF-4376-801B-BF9F4E8B80C7}" srcOrd="6" destOrd="0" presId="urn:microsoft.com/office/officeart/2018/2/layout/IconVerticalSolidList"/>
    <dgm:cxn modelId="{42A4C4F6-FD78-4D41-B3C7-23502A6CFF29}" type="presParOf" srcId="{ECAECB5B-A0BF-4376-801B-BF9F4E8B80C7}" destId="{8F4D726B-A708-4C29-8D00-064A63804CDA}" srcOrd="0" destOrd="0" presId="urn:microsoft.com/office/officeart/2018/2/layout/IconVerticalSolidList"/>
    <dgm:cxn modelId="{BFBD04B4-D70E-4622-9494-F1BBA619FFEF}" type="presParOf" srcId="{ECAECB5B-A0BF-4376-801B-BF9F4E8B80C7}" destId="{608BD480-B7C5-43EB-81D6-68361EFDDC39}" srcOrd="1" destOrd="0" presId="urn:microsoft.com/office/officeart/2018/2/layout/IconVerticalSolidList"/>
    <dgm:cxn modelId="{B118CE97-487B-4E78-B47A-8F8096F97052}" type="presParOf" srcId="{ECAECB5B-A0BF-4376-801B-BF9F4E8B80C7}" destId="{D4CF2AF9-D141-4997-B716-C133D70A9246}" srcOrd="2" destOrd="0" presId="urn:microsoft.com/office/officeart/2018/2/layout/IconVerticalSolidList"/>
    <dgm:cxn modelId="{50D000EB-F6F2-480A-A68A-6590F0DA047F}" type="presParOf" srcId="{ECAECB5B-A0BF-4376-801B-BF9F4E8B80C7}" destId="{7E762DC0-9A03-4CAA-8EAB-107CAD3A8158}" srcOrd="3" destOrd="0" presId="urn:microsoft.com/office/officeart/2018/2/layout/IconVerticalSolidList"/>
    <dgm:cxn modelId="{14B37E0D-08A5-43CE-9FA4-A24B962EC0E1}" type="presParOf" srcId="{A4C1ACA8-B16C-4BB7-AA99-28261C731E8A}" destId="{DCE2C20D-877E-422A-8553-ED9C68BBC363}" srcOrd="7" destOrd="0" presId="urn:microsoft.com/office/officeart/2018/2/layout/IconVerticalSolidList"/>
    <dgm:cxn modelId="{1C35A2B5-0A02-4A9E-8794-F0524CB1B753}" type="presParOf" srcId="{A4C1ACA8-B16C-4BB7-AA99-28261C731E8A}" destId="{926F6E81-335A-4863-A909-CA97D4CC8844}" srcOrd="8" destOrd="0" presId="urn:microsoft.com/office/officeart/2018/2/layout/IconVerticalSolidList"/>
    <dgm:cxn modelId="{B2421D8D-615F-47AF-AFE8-39340522BD6D}" type="presParOf" srcId="{926F6E81-335A-4863-A909-CA97D4CC8844}" destId="{B7BC8FB0-0A3B-4EDD-9988-9B4230DA1A25}" srcOrd="0" destOrd="0" presId="urn:microsoft.com/office/officeart/2018/2/layout/IconVerticalSolidList"/>
    <dgm:cxn modelId="{BFDFB2C5-670B-4ACE-B575-652F8885366A}" type="presParOf" srcId="{926F6E81-335A-4863-A909-CA97D4CC8844}" destId="{889EBD0D-9CBA-4A0E-B1C8-BDC93739D79D}" srcOrd="1" destOrd="0" presId="urn:microsoft.com/office/officeart/2018/2/layout/IconVerticalSolidList"/>
    <dgm:cxn modelId="{22DD889D-111D-4147-934C-8653CE14850E}" type="presParOf" srcId="{926F6E81-335A-4863-A909-CA97D4CC8844}" destId="{82D6AF83-2E5D-41F0-A14B-05F21EB157E7}" srcOrd="2" destOrd="0" presId="urn:microsoft.com/office/officeart/2018/2/layout/IconVerticalSolidList"/>
    <dgm:cxn modelId="{9B9980E9-479F-4F34-AB8D-7A0859966276}" type="presParOf" srcId="{926F6E81-335A-4863-A909-CA97D4CC8844}" destId="{C7D7FB6B-A9C0-436A-9452-E9BDCF449C48}" srcOrd="3" destOrd="0" presId="urn:microsoft.com/office/officeart/2018/2/layout/IconVerticalSolidList"/>
    <dgm:cxn modelId="{DBB5058A-6821-4F70-88A1-981652E4BD82}" type="presParOf" srcId="{A4C1ACA8-B16C-4BB7-AA99-28261C731E8A}" destId="{50F921B6-BA45-48FF-A45D-4B2085D74A3B}" srcOrd="9" destOrd="0" presId="urn:microsoft.com/office/officeart/2018/2/layout/IconVerticalSolidList"/>
    <dgm:cxn modelId="{456C2670-5634-4FCD-862E-73C8288D7FF0}" type="presParOf" srcId="{A4C1ACA8-B16C-4BB7-AA99-28261C731E8A}" destId="{71F20AA1-22A7-4AFD-9617-02C6BB9F9151}" srcOrd="10" destOrd="0" presId="urn:microsoft.com/office/officeart/2018/2/layout/IconVerticalSolidList"/>
    <dgm:cxn modelId="{782D29FC-347D-4D51-8BBE-D6FF5726E943}" type="presParOf" srcId="{71F20AA1-22A7-4AFD-9617-02C6BB9F9151}" destId="{F6149F6B-9E3A-4FA8-9AC6-B77F560DC235}" srcOrd="0" destOrd="0" presId="urn:microsoft.com/office/officeart/2018/2/layout/IconVerticalSolidList"/>
    <dgm:cxn modelId="{2B30988B-60B8-40CF-83F7-256AA9FF5124}" type="presParOf" srcId="{71F20AA1-22A7-4AFD-9617-02C6BB9F9151}" destId="{50936A98-D791-4860-80AB-E1711E7C03D3}" srcOrd="1" destOrd="0" presId="urn:microsoft.com/office/officeart/2018/2/layout/IconVerticalSolidList"/>
    <dgm:cxn modelId="{E699E29C-EA2A-41D9-9E7D-926C38731A30}" type="presParOf" srcId="{71F20AA1-22A7-4AFD-9617-02C6BB9F9151}" destId="{749F17D6-F654-4C6B-A8C4-C2EEC66DDEC9}" srcOrd="2" destOrd="0" presId="urn:microsoft.com/office/officeart/2018/2/layout/IconVerticalSolidList"/>
    <dgm:cxn modelId="{E7803739-F45C-4A9B-AB6A-B11D7E4DFD57}" type="presParOf" srcId="{71F20AA1-22A7-4AFD-9617-02C6BB9F9151}" destId="{49A3D66C-4D78-44CB-8043-A1430F2A30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3E60F2-998F-41FE-80F7-F19F2CA209A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251AAFF-277B-4007-8500-84D910A27124}">
      <dgm:prSet/>
      <dgm:spPr/>
      <dgm:t>
        <a:bodyPr/>
        <a:lstStyle/>
        <a:p>
          <a:pPr>
            <a:lnSpc>
              <a:spcPct val="100000"/>
            </a:lnSpc>
          </a:pPr>
          <a:r>
            <a:rPr lang="fr-FR" dirty="0"/>
            <a:t>Énergie NB risquerait de ne pas satisfaire aux normes de fiabilité et exigences réglementaires.</a:t>
          </a:r>
          <a:endParaRPr lang="en-US" dirty="0"/>
        </a:p>
      </dgm:t>
    </dgm:pt>
    <dgm:pt modelId="{0405770F-5836-4254-ACC3-48E273B3B05D}" type="parTrans" cxnId="{2346BFCA-BE95-4391-8F6F-3C4C95D96C59}">
      <dgm:prSet/>
      <dgm:spPr/>
      <dgm:t>
        <a:bodyPr/>
        <a:lstStyle/>
        <a:p>
          <a:endParaRPr lang="en-US"/>
        </a:p>
      </dgm:t>
    </dgm:pt>
    <dgm:pt modelId="{7A9D643E-4351-4597-9120-77D7EFB6DEC4}" type="sibTrans" cxnId="{2346BFCA-BE95-4391-8F6F-3C4C95D96C59}">
      <dgm:prSet/>
      <dgm:spPr/>
      <dgm:t>
        <a:bodyPr/>
        <a:lstStyle/>
        <a:p>
          <a:endParaRPr lang="en-US"/>
        </a:p>
      </dgm:t>
    </dgm:pt>
    <dgm:pt modelId="{F35CF048-B0D3-450C-B9F7-5E5EAA01F926}">
      <dgm:prSet/>
      <dgm:spPr/>
      <dgm:t>
        <a:bodyPr/>
        <a:lstStyle/>
        <a:p>
          <a:pPr>
            <a:lnSpc>
              <a:spcPct val="100000"/>
            </a:lnSpc>
          </a:pPr>
          <a:r>
            <a:rPr lang="fr-FR" dirty="0"/>
            <a:t>Des problèmes de rendement de la tension pourraient entraîner des interruptions de service généralisées dans certaines parties du Canada atlantique.</a:t>
          </a:r>
          <a:endParaRPr lang="en-US" dirty="0"/>
        </a:p>
      </dgm:t>
    </dgm:pt>
    <dgm:pt modelId="{619A90D2-6638-4DAF-9BB9-09A0BAF0E0D2}" type="parTrans" cxnId="{D0953BBF-FC13-4951-9DA5-D8CB2C6EC230}">
      <dgm:prSet/>
      <dgm:spPr/>
      <dgm:t>
        <a:bodyPr/>
        <a:lstStyle/>
        <a:p>
          <a:endParaRPr lang="en-US"/>
        </a:p>
      </dgm:t>
    </dgm:pt>
    <dgm:pt modelId="{A319547A-7AD1-4A76-927F-9FCFF9BAFCBF}" type="sibTrans" cxnId="{D0953BBF-FC13-4951-9DA5-D8CB2C6EC230}">
      <dgm:prSet/>
      <dgm:spPr/>
      <dgm:t>
        <a:bodyPr/>
        <a:lstStyle/>
        <a:p>
          <a:endParaRPr lang="en-US"/>
        </a:p>
      </dgm:t>
    </dgm:pt>
    <dgm:pt modelId="{4CAF740D-FD0E-4FF2-8546-4738AD8D0159}">
      <dgm:prSet/>
      <dgm:spPr/>
      <dgm:t>
        <a:bodyPr/>
        <a:lstStyle/>
        <a:p>
          <a:pPr>
            <a:lnSpc>
              <a:spcPct val="100000"/>
            </a:lnSpc>
          </a:pPr>
          <a:r>
            <a:rPr lang="fr-FR" dirty="0"/>
            <a:t>Les normes de fiabilité nord-américaines (NERC) exigent que les services publics traitent les problèmes de rendement de la tension identifiés afin de maintenir un réseau électrique fiable.</a:t>
          </a:r>
          <a:endParaRPr lang="en-US" dirty="0"/>
        </a:p>
      </dgm:t>
    </dgm:pt>
    <dgm:pt modelId="{94D33377-D4EC-4486-AB5F-CAABC709C97F}" type="parTrans" cxnId="{1B5A0A6D-0F5D-498E-98BB-A3B727677ABB}">
      <dgm:prSet/>
      <dgm:spPr/>
      <dgm:t>
        <a:bodyPr/>
        <a:lstStyle/>
        <a:p>
          <a:endParaRPr lang="en-US"/>
        </a:p>
      </dgm:t>
    </dgm:pt>
    <dgm:pt modelId="{112F5A59-EB50-40F8-A673-87CEA406F7F2}" type="sibTrans" cxnId="{1B5A0A6D-0F5D-498E-98BB-A3B727677ABB}">
      <dgm:prSet/>
      <dgm:spPr/>
      <dgm:t>
        <a:bodyPr/>
        <a:lstStyle/>
        <a:p>
          <a:endParaRPr lang="en-US"/>
        </a:p>
      </dgm:t>
    </dgm:pt>
    <dgm:pt modelId="{ADF6BD51-9471-4BEE-9A50-F66A862815B8}" type="pres">
      <dgm:prSet presAssocID="{783E60F2-998F-41FE-80F7-F19F2CA209AE}" presName="root" presStyleCnt="0">
        <dgm:presLayoutVars>
          <dgm:dir/>
          <dgm:resizeHandles val="exact"/>
        </dgm:presLayoutVars>
      </dgm:prSet>
      <dgm:spPr/>
    </dgm:pt>
    <dgm:pt modelId="{DE87A688-5484-4E33-8BD0-9A0F7D061750}" type="pres">
      <dgm:prSet presAssocID="{5251AAFF-277B-4007-8500-84D910A27124}" presName="compNode" presStyleCnt="0"/>
      <dgm:spPr/>
    </dgm:pt>
    <dgm:pt modelId="{CDD2EABF-68C3-4AA0-8065-7849931FB894}" type="pres">
      <dgm:prSet presAssocID="{5251AAFF-277B-4007-8500-84D910A27124}" presName="bgRect" presStyleLbl="bgShp" presStyleIdx="0" presStyleCnt="3"/>
      <dgm:spPr/>
    </dgm:pt>
    <dgm:pt modelId="{05261FFA-0BE7-41B9-B864-B59F448ECCBD}" type="pres">
      <dgm:prSet presAssocID="{5251AAFF-277B-4007-8500-84D910A27124}"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Gavel"/>
        </a:ext>
      </dgm:extLst>
    </dgm:pt>
    <dgm:pt modelId="{4E9F4BC5-B9F7-4E59-8DDD-120FF91F0AA7}" type="pres">
      <dgm:prSet presAssocID="{5251AAFF-277B-4007-8500-84D910A27124}" presName="spaceRect" presStyleCnt="0"/>
      <dgm:spPr/>
    </dgm:pt>
    <dgm:pt modelId="{6883F2B4-8415-4274-81DA-0BADAF330233}" type="pres">
      <dgm:prSet presAssocID="{5251AAFF-277B-4007-8500-84D910A27124}" presName="parTx" presStyleLbl="revTx" presStyleIdx="0" presStyleCnt="3">
        <dgm:presLayoutVars>
          <dgm:chMax val="0"/>
          <dgm:chPref val="0"/>
        </dgm:presLayoutVars>
      </dgm:prSet>
      <dgm:spPr/>
    </dgm:pt>
    <dgm:pt modelId="{E30BF484-FB8C-4A90-8419-C392CCF536BC}" type="pres">
      <dgm:prSet presAssocID="{7A9D643E-4351-4597-9120-77D7EFB6DEC4}" presName="sibTrans" presStyleCnt="0"/>
      <dgm:spPr/>
    </dgm:pt>
    <dgm:pt modelId="{616E30EE-FC6B-4E07-9CB8-C53A8D775783}" type="pres">
      <dgm:prSet presAssocID="{F35CF048-B0D3-450C-B9F7-5E5EAA01F926}" presName="compNode" presStyleCnt="0"/>
      <dgm:spPr/>
    </dgm:pt>
    <dgm:pt modelId="{5B971860-D45F-4040-82F7-54B1597C192E}" type="pres">
      <dgm:prSet presAssocID="{F35CF048-B0D3-450C-B9F7-5E5EAA01F926}" presName="bgRect" presStyleLbl="bgShp" presStyleIdx="1" presStyleCnt="3"/>
      <dgm:spPr/>
    </dgm:pt>
    <dgm:pt modelId="{931D610C-EAC9-4611-86E7-1806706308BA}" type="pres">
      <dgm:prSet presAssocID="{F35CF048-B0D3-450C-B9F7-5E5EAA01F926}"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gh Voltage"/>
        </a:ext>
      </dgm:extLst>
    </dgm:pt>
    <dgm:pt modelId="{BAB80BA6-3B60-4F63-93D4-A3E6E067760F}" type="pres">
      <dgm:prSet presAssocID="{F35CF048-B0D3-450C-B9F7-5E5EAA01F926}" presName="spaceRect" presStyleCnt="0"/>
      <dgm:spPr/>
    </dgm:pt>
    <dgm:pt modelId="{72FCC8CE-87BC-4B1F-9F4B-29A8F1D44DE4}" type="pres">
      <dgm:prSet presAssocID="{F35CF048-B0D3-450C-B9F7-5E5EAA01F926}" presName="parTx" presStyleLbl="revTx" presStyleIdx="1" presStyleCnt="3">
        <dgm:presLayoutVars>
          <dgm:chMax val="0"/>
          <dgm:chPref val="0"/>
        </dgm:presLayoutVars>
      </dgm:prSet>
      <dgm:spPr/>
    </dgm:pt>
    <dgm:pt modelId="{75B81CBB-FC9B-4253-A9B5-8D1DF1707CBC}" type="pres">
      <dgm:prSet presAssocID="{A319547A-7AD1-4A76-927F-9FCFF9BAFCBF}" presName="sibTrans" presStyleCnt="0"/>
      <dgm:spPr/>
    </dgm:pt>
    <dgm:pt modelId="{89CE1F3B-32A4-4B78-9948-62156EF86589}" type="pres">
      <dgm:prSet presAssocID="{4CAF740D-FD0E-4FF2-8546-4738AD8D0159}" presName="compNode" presStyleCnt="0"/>
      <dgm:spPr/>
    </dgm:pt>
    <dgm:pt modelId="{A86CC336-2223-4B85-9C5E-E9907940BE32}" type="pres">
      <dgm:prSet presAssocID="{4CAF740D-FD0E-4FF2-8546-4738AD8D0159}" presName="bgRect" presStyleLbl="bgShp" presStyleIdx="2" presStyleCnt="3"/>
      <dgm:spPr/>
    </dgm:pt>
    <dgm:pt modelId="{45249CCC-CAC5-426C-A826-7B3BC094BE8C}" type="pres">
      <dgm:prSet presAssocID="{4CAF740D-FD0E-4FF2-8546-4738AD8D0159}"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lectrician"/>
        </a:ext>
      </dgm:extLst>
    </dgm:pt>
    <dgm:pt modelId="{36A39C29-903A-4D1E-B7A0-12F895CCCFCC}" type="pres">
      <dgm:prSet presAssocID="{4CAF740D-FD0E-4FF2-8546-4738AD8D0159}" presName="spaceRect" presStyleCnt="0"/>
      <dgm:spPr/>
    </dgm:pt>
    <dgm:pt modelId="{CDB61C4E-BC87-4276-A7B3-85D4BF630F05}" type="pres">
      <dgm:prSet presAssocID="{4CAF740D-FD0E-4FF2-8546-4738AD8D0159}" presName="parTx" presStyleLbl="revTx" presStyleIdx="2" presStyleCnt="3">
        <dgm:presLayoutVars>
          <dgm:chMax val="0"/>
          <dgm:chPref val="0"/>
        </dgm:presLayoutVars>
      </dgm:prSet>
      <dgm:spPr/>
    </dgm:pt>
  </dgm:ptLst>
  <dgm:cxnLst>
    <dgm:cxn modelId="{EA596923-7F8B-4C5D-98AF-C486D0737FB7}" type="presOf" srcId="{4CAF740D-FD0E-4FF2-8546-4738AD8D0159}" destId="{CDB61C4E-BC87-4276-A7B3-85D4BF630F05}" srcOrd="0" destOrd="0" presId="urn:microsoft.com/office/officeart/2018/2/layout/IconVerticalSolidList"/>
    <dgm:cxn modelId="{7DBBD128-596D-41B9-9564-E2734D9E0874}" type="presOf" srcId="{783E60F2-998F-41FE-80F7-F19F2CA209AE}" destId="{ADF6BD51-9471-4BEE-9A50-F66A862815B8}" srcOrd="0" destOrd="0" presId="urn:microsoft.com/office/officeart/2018/2/layout/IconVerticalSolidList"/>
    <dgm:cxn modelId="{1D11DC2D-58B3-4B4A-A1F8-B58FE25C6DE0}" type="presOf" srcId="{F35CF048-B0D3-450C-B9F7-5E5EAA01F926}" destId="{72FCC8CE-87BC-4B1F-9F4B-29A8F1D44DE4}" srcOrd="0" destOrd="0" presId="urn:microsoft.com/office/officeart/2018/2/layout/IconVerticalSolidList"/>
    <dgm:cxn modelId="{1B5A0A6D-0F5D-498E-98BB-A3B727677ABB}" srcId="{783E60F2-998F-41FE-80F7-F19F2CA209AE}" destId="{4CAF740D-FD0E-4FF2-8546-4738AD8D0159}" srcOrd="2" destOrd="0" parTransId="{94D33377-D4EC-4486-AB5F-CAABC709C97F}" sibTransId="{112F5A59-EB50-40F8-A673-87CEA406F7F2}"/>
    <dgm:cxn modelId="{D0953BBF-FC13-4951-9DA5-D8CB2C6EC230}" srcId="{783E60F2-998F-41FE-80F7-F19F2CA209AE}" destId="{F35CF048-B0D3-450C-B9F7-5E5EAA01F926}" srcOrd="1" destOrd="0" parTransId="{619A90D2-6638-4DAF-9BB9-09A0BAF0E0D2}" sibTransId="{A319547A-7AD1-4A76-927F-9FCFF9BAFCBF}"/>
    <dgm:cxn modelId="{CCD1CFC9-8C1B-4E5A-90DB-66C67D870146}" type="presOf" srcId="{5251AAFF-277B-4007-8500-84D910A27124}" destId="{6883F2B4-8415-4274-81DA-0BADAF330233}" srcOrd="0" destOrd="0" presId="urn:microsoft.com/office/officeart/2018/2/layout/IconVerticalSolidList"/>
    <dgm:cxn modelId="{2346BFCA-BE95-4391-8F6F-3C4C95D96C59}" srcId="{783E60F2-998F-41FE-80F7-F19F2CA209AE}" destId="{5251AAFF-277B-4007-8500-84D910A27124}" srcOrd="0" destOrd="0" parTransId="{0405770F-5836-4254-ACC3-48E273B3B05D}" sibTransId="{7A9D643E-4351-4597-9120-77D7EFB6DEC4}"/>
    <dgm:cxn modelId="{4DAF6004-3E14-49C9-AACD-5DB15774A07A}" type="presParOf" srcId="{ADF6BD51-9471-4BEE-9A50-F66A862815B8}" destId="{DE87A688-5484-4E33-8BD0-9A0F7D061750}" srcOrd="0" destOrd="0" presId="urn:microsoft.com/office/officeart/2018/2/layout/IconVerticalSolidList"/>
    <dgm:cxn modelId="{1D9973DB-4EB8-4CD7-8DAE-6CFBE4F270DD}" type="presParOf" srcId="{DE87A688-5484-4E33-8BD0-9A0F7D061750}" destId="{CDD2EABF-68C3-4AA0-8065-7849931FB894}" srcOrd="0" destOrd="0" presId="urn:microsoft.com/office/officeart/2018/2/layout/IconVerticalSolidList"/>
    <dgm:cxn modelId="{865977FB-0C51-43DF-B91D-2819AD473236}" type="presParOf" srcId="{DE87A688-5484-4E33-8BD0-9A0F7D061750}" destId="{05261FFA-0BE7-41B9-B864-B59F448ECCBD}" srcOrd="1" destOrd="0" presId="urn:microsoft.com/office/officeart/2018/2/layout/IconVerticalSolidList"/>
    <dgm:cxn modelId="{803116BF-9EF9-4C89-B0C2-C04DD08F1F42}" type="presParOf" srcId="{DE87A688-5484-4E33-8BD0-9A0F7D061750}" destId="{4E9F4BC5-B9F7-4E59-8DDD-120FF91F0AA7}" srcOrd="2" destOrd="0" presId="urn:microsoft.com/office/officeart/2018/2/layout/IconVerticalSolidList"/>
    <dgm:cxn modelId="{3F5FBD47-C21F-4075-9946-23015454226F}" type="presParOf" srcId="{DE87A688-5484-4E33-8BD0-9A0F7D061750}" destId="{6883F2B4-8415-4274-81DA-0BADAF330233}" srcOrd="3" destOrd="0" presId="urn:microsoft.com/office/officeart/2018/2/layout/IconVerticalSolidList"/>
    <dgm:cxn modelId="{70BC4741-316A-4890-876D-CB40CD789328}" type="presParOf" srcId="{ADF6BD51-9471-4BEE-9A50-F66A862815B8}" destId="{E30BF484-FB8C-4A90-8419-C392CCF536BC}" srcOrd="1" destOrd="0" presId="urn:microsoft.com/office/officeart/2018/2/layout/IconVerticalSolidList"/>
    <dgm:cxn modelId="{F21EFCCD-49C5-4398-A2DD-7DFAE17EC2D2}" type="presParOf" srcId="{ADF6BD51-9471-4BEE-9A50-F66A862815B8}" destId="{616E30EE-FC6B-4E07-9CB8-C53A8D775783}" srcOrd="2" destOrd="0" presId="urn:microsoft.com/office/officeart/2018/2/layout/IconVerticalSolidList"/>
    <dgm:cxn modelId="{BC99101D-7533-409E-9C3F-C5CF6B7DF5E7}" type="presParOf" srcId="{616E30EE-FC6B-4E07-9CB8-C53A8D775783}" destId="{5B971860-D45F-4040-82F7-54B1597C192E}" srcOrd="0" destOrd="0" presId="urn:microsoft.com/office/officeart/2018/2/layout/IconVerticalSolidList"/>
    <dgm:cxn modelId="{1F7E0A93-6795-4D3B-AD1B-A05AAF10A0C8}" type="presParOf" srcId="{616E30EE-FC6B-4E07-9CB8-C53A8D775783}" destId="{931D610C-EAC9-4611-86E7-1806706308BA}" srcOrd="1" destOrd="0" presId="urn:microsoft.com/office/officeart/2018/2/layout/IconVerticalSolidList"/>
    <dgm:cxn modelId="{3C9E75B2-3CBA-4F22-8638-EB4C06920777}" type="presParOf" srcId="{616E30EE-FC6B-4E07-9CB8-C53A8D775783}" destId="{BAB80BA6-3B60-4F63-93D4-A3E6E067760F}" srcOrd="2" destOrd="0" presId="urn:microsoft.com/office/officeart/2018/2/layout/IconVerticalSolidList"/>
    <dgm:cxn modelId="{DF811815-AA6E-422E-8B48-9D0EA88A38A6}" type="presParOf" srcId="{616E30EE-FC6B-4E07-9CB8-C53A8D775783}" destId="{72FCC8CE-87BC-4B1F-9F4B-29A8F1D44DE4}" srcOrd="3" destOrd="0" presId="urn:microsoft.com/office/officeart/2018/2/layout/IconVerticalSolidList"/>
    <dgm:cxn modelId="{199B4E20-DB10-497B-84CC-0F0A8E8DD945}" type="presParOf" srcId="{ADF6BD51-9471-4BEE-9A50-F66A862815B8}" destId="{75B81CBB-FC9B-4253-A9B5-8D1DF1707CBC}" srcOrd="3" destOrd="0" presId="urn:microsoft.com/office/officeart/2018/2/layout/IconVerticalSolidList"/>
    <dgm:cxn modelId="{AB04EFB5-D105-451A-8691-0FD3C5332521}" type="presParOf" srcId="{ADF6BD51-9471-4BEE-9A50-F66A862815B8}" destId="{89CE1F3B-32A4-4B78-9948-62156EF86589}" srcOrd="4" destOrd="0" presId="urn:microsoft.com/office/officeart/2018/2/layout/IconVerticalSolidList"/>
    <dgm:cxn modelId="{0C648D62-36BC-47A1-B3A3-C200D9BF3E7C}" type="presParOf" srcId="{89CE1F3B-32A4-4B78-9948-62156EF86589}" destId="{A86CC336-2223-4B85-9C5E-E9907940BE32}" srcOrd="0" destOrd="0" presId="urn:microsoft.com/office/officeart/2018/2/layout/IconVerticalSolidList"/>
    <dgm:cxn modelId="{07AC1BA7-2355-48CA-94CD-BDC9386B82C8}" type="presParOf" srcId="{89CE1F3B-32A4-4B78-9948-62156EF86589}" destId="{45249CCC-CAC5-426C-A826-7B3BC094BE8C}" srcOrd="1" destOrd="0" presId="urn:microsoft.com/office/officeart/2018/2/layout/IconVerticalSolidList"/>
    <dgm:cxn modelId="{B2F3EBF8-6C29-44F1-8443-0B9A9CE5A779}" type="presParOf" srcId="{89CE1F3B-32A4-4B78-9948-62156EF86589}" destId="{36A39C29-903A-4D1E-B7A0-12F895CCCFCC}" srcOrd="2" destOrd="0" presId="urn:microsoft.com/office/officeart/2018/2/layout/IconVerticalSolidList"/>
    <dgm:cxn modelId="{25DFE681-85CE-42C2-BE71-DCBD7D163148}" type="presParOf" srcId="{89CE1F3B-32A4-4B78-9948-62156EF86589}" destId="{CDB61C4E-BC87-4276-A7B3-85D4BF630F0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2822DE-167F-4585-9B17-FE5066D0EE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5D67FD-2A73-4F56-937B-7B70A52FB7EB}">
      <dgm:prSet custT="1"/>
      <dgm:spPr/>
      <dgm:t>
        <a:bodyPr/>
        <a:lstStyle/>
        <a:p>
          <a:r>
            <a:rPr lang="fr-FR" sz="1600" b="1" dirty="0"/>
            <a:t>Solution 1 - Installer un STATCOM de 300 </a:t>
          </a:r>
          <a:r>
            <a:rPr lang="fr-FR" sz="1600" b="1" dirty="0" err="1"/>
            <a:t>Mvar</a:t>
          </a:r>
          <a:r>
            <a:rPr lang="fr-FR" sz="1600" b="1" dirty="0"/>
            <a:t> à Salisbury. Le STATCOM est un dispositif basé sur l'électronique de puissance à réaction rapide qui fournit et absorbe rapidement de la puissance réactive, régulant ainsi la tension.</a:t>
          </a:r>
          <a:endParaRPr lang="en-US" sz="1600" dirty="0"/>
        </a:p>
      </dgm:t>
    </dgm:pt>
    <dgm:pt modelId="{EC32E546-800B-405E-B19D-B926115B671D}" type="parTrans" cxnId="{5696294E-BFBE-4DD8-8B39-F2EA4E69A3CF}">
      <dgm:prSet/>
      <dgm:spPr/>
      <dgm:t>
        <a:bodyPr/>
        <a:lstStyle/>
        <a:p>
          <a:endParaRPr lang="en-US"/>
        </a:p>
      </dgm:t>
    </dgm:pt>
    <dgm:pt modelId="{B552B54D-D8BD-4BA1-AF4F-1F647AC55BD1}" type="sibTrans" cxnId="{5696294E-BFBE-4DD8-8B39-F2EA4E69A3CF}">
      <dgm:prSet/>
      <dgm:spPr/>
      <dgm:t>
        <a:bodyPr/>
        <a:lstStyle/>
        <a:p>
          <a:endParaRPr lang="en-US"/>
        </a:p>
      </dgm:t>
    </dgm:pt>
    <dgm:pt modelId="{551F8887-F7EA-4930-B1D2-9A1ECEB3FB01}">
      <dgm:prSet custT="1"/>
      <dgm:spPr/>
      <dgm:t>
        <a:bodyPr/>
        <a:lstStyle/>
        <a:p>
          <a:r>
            <a:rPr lang="fr-FR" sz="1600" b="1" dirty="0"/>
            <a:t>Solution 2 - Installer un compensateur statique de puissance réactive de 300 </a:t>
          </a:r>
          <a:r>
            <a:rPr lang="fr-FR" sz="1600" b="1" dirty="0" err="1"/>
            <a:t>Mvar</a:t>
          </a:r>
          <a:r>
            <a:rPr lang="fr-FR" sz="1600" b="1" dirty="0"/>
            <a:t> à Salisbury.</a:t>
          </a:r>
          <a:endParaRPr lang="en-US" sz="1600" dirty="0"/>
        </a:p>
      </dgm:t>
    </dgm:pt>
    <dgm:pt modelId="{BE3937EA-B1A0-4086-8A96-54F76D958EB0}" type="parTrans" cxnId="{16A4F271-42E6-4915-8EB5-6A1485CE86B1}">
      <dgm:prSet/>
      <dgm:spPr/>
      <dgm:t>
        <a:bodyPr/>
        <a:lstStyle/>
        <a:p>
          <a:endParaRPr lang="en-US"/>
        </a:p>
      </dgm:t>
    </dgm:pt>
    <dgm:pt modelId="{ECC9646A-5C0E-4FFB-910A-ECCBA9D5CC0B}" type="sibTrans" cxnId="{16A4F271-42E6-4915-8EB5-6A1485CE86B1}">
      <dgm:prSet/>
      <dgm:spPr/>
      <dgm:t>
        <a:bodyPr/>
        <a:lstStyle/>
        <a:p>
          <a:endParaRPr lang="en-US"/>
        </a:p>
      </dgm:t>
    </dgm:pt>
    <dgm:pt modelId="{392D6C75-B519-4D58-A9F4-FC8314F0650A}">
      <dgm:prSet custT="1"/>
      <dgm:spPr/>
      <dgm:t>
        <a:bodyPr/>
        <a:lstStyle/>
        <a:p>
          <a:r>
            <a:rPr lang="fr-FR" sz="1600" b="1" dirty="0"/>
            <a:t>Solution 3 - Installer des condensateurs synchrones d'une puissance totale de 300 </a:t>
          </a:r>
          <a:r>
            <a:rPr lang="fr-FR" sz="1600" b="1" dirty="0" err="1"/>
            <a:t>Mvar</a:t>
          </a:r>
          <a:r>
            <a:rPr lang="fr-FR" sz="1600" b="1" dirty="0"/>
            <a:t> à Salisbury.</a:t>
          </a:r>
          <a:endParaRPr lang="en-US" sz="1600" dirty="0"/>
        </a:p>
      </dgm:t>
    </dgm:pt>
    <dgm:pt modelId="{107052A4-1272-405D-97D3-AA6D0944475E}" type="parTrans" cxnId="{4630C3DA-B835-4F9C-87B5-CB7AE7E331B1}">
      <dgm:prSet/>
      <dgm:spPr/>
      <dgm:t>
        <a:bodyPr/>
        <a:lstStyle/>
        <a:p>
          <a:endParaRPr lang="en-US"/>
        </a:p>
      </dgm:t>
    </dgm:pt>
    <dgm:pt modelId="{8D6B4581-3BAF-4DB0-8257-63CA1B466039}" type="sibTrans" cxnId="{4630C3DA-B835-4F9C-87B5-CB7AE7E331B1}">
      <dgm:prSet/>
      <dgm:spPr/>
      <dgm:t>
        <a:bodyPr/>
        <a:lstStyle/>
        <a:p>
          <a:endParaRPr lang="en-US"/>
        </a:p>
      </dgm:t>
    </dgm:pt>
    <dgm:pt modelId="{7CDF6CD9-AA82-4C09-B569-28B4C368821B}" type="pres">
      <dgm:prSet presAssocID="{682822DE-167F-4585-9B17-FE5066D0EE74}" presName="linear" presStyleCnt="0">
        <dgm:presLayoutVars>
          <dgm:animLvl val="lvl"/>
          <dgm:resizeHandles val="exact"/>
        </dgm:presLayoutVars>
      </dgm:prSet>
      <dgm:spPr/>
    </dgm:pt>
    <dgm:pt modelId="{C95BFCC5-6B74-443D-998F-AEFA50E60801}" type="pres">
      <dgm:prSet presAssocID="{5F5D67FD-2A73-4F56-937B-7B70A52FB7EB}" presName="parentText" presStyleLbl="node1" presStyleIdx="0" presStyleCnt="3">
        <dgm:presLayoutVars>
          <dgm:chMax val="0"/>
          <dgm:bulletEnabled val="1"/>
        </dgm:presLayoutVars>
      </dgm:prSet>
      <dgm:spPr/>
    </dgm:pt>
    <dgm:pt modelId="{903ABF12-9AB4-4F26-A556-ADDAC2A816C8}" type="pres">
      <dgm:prSet presAssocID="{B552B54D-D8BD-4BA1-AF4F-1F647AC55BD1}" presName="spacer" presStyleCnt="0"/>
      <dgm:spPr/>
    </dgm:pt>
    <dgm:pt modelId="{58B5D52E-369C-41AD-ABC1-49330DB83CA7}" type="pres">
      <dgm:prSet presAssocID="{551F8887-F7EA-4930-B1D2-9A1ECEB3FB01}" presName="parentText" presStyleLbl="node1" presStyleIdx="1" presStyleCnt="3">
        <dgm:presLayoutVars>
          <dgm:chMax val="0"/>
          <dgm:bulletEnabled val="1"/>
        </dgm:presLayoutVars>
      </dgm:prSet>
      <dgm:spPr/>
    </dgm:pt>
    <dgm:pt modelId="{34C671D9-A6AA-48FA-9B61-28966B296172}" type="pres">
      <dgm:prSet presAssocID="{ECC9646A-5C0E-4FFB-910A-ECCBA9D5CC0B}" presName="spacer" presStyleCnt="0"/>
      <dgm:spPr/>
    </dgm:pt>
    <dgm:pt modelId="{FA44C632-87B5-4590-BCC2-23C539B7DC5D}" type="pres">
      <dgm:prSet presAssocID="{392D6C75-B519-4D58-A9F4-FC8314F0650A}" presName="parentText" presStyleLbl="node1" presStyleIdx="2" presStyleCnt="3">
        <dgm:presLayoutVars>
          <dgm:chMax val="0"/>
          <dgm:bulletEnabled val="1"/>
        </dgm:presLayoutVars>
      </dgm:prSet>
      <dgm:spPr/>
    </dgm:pt>
  </dgm:ptLst>
  <dgm:cxnLst>
    <dgm:cxn modelId="{73207A20-A4A5-4E60-B3EA-3B6CE36139DF}" type="presOf" srcId="{682822DE-167F-4585-9B17-FE5066D0EE74}" destId="{7CDF6CD9-AA82-4C09-B569-28B4C368821B}" srcOrd="0" destOrd="0" presId="urn:microsoft.com/office/officeart/2005/8/layout/vList2"/>
    <dgm:cxn modelId="{EBCB882D-8890-48E7-BE9E-C1BB55C236DA}" type="presOf" srcId="{5F5D67FD-2A73-4F56-937B-7B70A52FB7EB}" destId="{C95BFCC5-6B74-443D-998F-AEFA50E60801}" srcOrd="0" destOrd="0" presId="urn:microsoft.com/office/officeart/2005/8/layout/vList2"/>
    <dgm:cxn modelId="{5696294E-BFBE-4DD8-8B39-F2EA4E69A3CF}" srcId="{682822DE-167F-4585-9B17-FE5066D0EE74}" destId="{5F5D67FD-2A73-4F56-937B-7B70A52FB7EB}" srcOrd="0" destOrd="0" parTransId="{EC32E546-800B-405E-B19D-B926115B671D}" sibTransId="{B552B54D-D8BD-4BA1-AF4F-1F647AC55BD1}"/>
    <dgm:cxn modelId="{2AFE8F6F-0F96-4F99-9D03-FBBDB46D32F7}" type="presOf" srcId="{392D6C75-B519-4D58-A9F4-FC8314F0650A}" destId="{FA44C632-87B5-4590-BCC2-23C539B7DC5D}" srcOrd="0" destOrd="0" presId="urn:microsoft.com/office/officeart/2005/8/layout/vList2"/>
    <dgm:cxn modelId="{16A4F271-42E6-4915-8EB5-6A1485CE86B1}" srcId="{682822DE-167F-4585-9B17-FE5066D0EE74}" destId="{551F8887-F7EA-4930-B1D2-9A1ECEB3FB01}" srcOrd="1" destOrd="0" parTransId="{BE3937EA-B1A0-4086-8A96-54F76D958EB0}" sibTransId="{ECC9646A-5C0E-4FFB-910A-ECCBA9D5CC0B}"/>
    <dgm:cxn modelId="{81872AB1-C302-40C4-B181-31A713FB558F}" type="presOf" srcId="{551F8887-F7EA-4930-B1D2-9A1ECEB3FB01}" destId="{58B5D52E-369C-41AD-ABC1-49330DB83CA7}" srcOrd="0" destOrd="0" presId="urn:microsoft.com/office/officeart/2005/8/layout/vList2"/>
    <dgm:cxn modelId="{4630C3DA-B835-4F9C-87B5-CB7AE7E331B1}" srcId="{682822DE-167F-4585-9B17-FE5066D0EE74}" destId="{392D6C75-B519-4D58-A9F4-FC8314F0650A}" srcOrd="2" destOrd="0" parTransId="{107052A4-1272-405D-97D3-AA6D0944475E}" sibTransId="{8D6B4581-3BAF-4DB0-8257-63CA1B466039}"/>
    <dgm:cxn modelId="{226FC5F4-95B8-4254-84F3-C4A3D022AED6}" type="presParOf" srcId="{7CDF6CD9-AA82-4C09-B569-28B4C368821B}" destId="{C95BFCC5-6B74-443D-998F-AEFA50E60801}" srcOrd="0" destOrd="0" presId="urn:microsoft.com/office/officeart/2005/8/layout/vList2"/>
    <dgm:cxn modelId="{CB19E7D7-4F21-44E8-8178-FD4EC297E9AF}" type="presParOf" srcId="{7CDF6CD9-AA82-4C09-B569-28B4C368821B}" destId="{903ABF12-9AB4-4F26-A556-ADDAC2A816C8}" srcOrd="1" destOrd="0" presId="urn:microsoft.com/office/officeart/2005/8/layout/vList2"/>
    <dgm:cxn modelId="{B7239590-05FC-4E00-BB61-D6D7E9A2C122}" type="presParOf" srcId="{7CDF6CD9-AA82-4C09-B569-28B4C368821B}" destId="{58B5D52E-369C-41AD-ABC1-49330DB83CA7}" srcOrd="2" destOrd="0" presId="urn:microsoft.com/office/officeart/2005/8/layout/vList2"/>
    <dgm:cxn modelId="{7580961E-74C7-4096-9C11-8EA98B0C13A6}" type="presParOf" srcId="{7CDF6CD9-AA82-4C09-B569-28B4C368821B}" destId="{34C671D9-A6AA-48FA-9B61-28966B296172}" srcOrd="3" destOrd="0" presId="urn:microsoft.com/office/officeart/2005/8/layout/vList2"/>
    <dgm:cxn modelId="{F23C297F-2948-433C-8F89-3B1F06942234}" type="presParOf" srcId="{7CDF6CD9-AA82-4C09-B569-28B4C368821B}" destId="{FA44C632-87B5-4590-BCC2-23C539B7DC5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84478B-E51E-420F-8EE9-03016D6F418F}"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07444E1-0979-492E-A87B-B1406DFC3340}">
      <dgm:prSet custT="1"/>
      <dgm:spPr/>
      <dgm:t>
        <a:bodyPr/>
        <a:lstStyle/>
        <a:p>
          <a:pPr>
            <a:lnSpc>
              <a:spcPct val="100000"/>
            </a:lnSpc>
            <a:defRPr cap="all"/>
          </a:pPr>
          <a:r>
            <a:rPr lang="fr-FR" sz="1600" dirty="0"/>
            <a:t>La Loi sur l'électricité exige l'approbation de la </a:t>
          </a:r>
          <a:r>
            <a:rPr lang="fr-FR" sz="1600" dirty="0" err="1"/>
            <a:t>cespnb</a:t>
          </a:r>
          <a:r>
            <a:rPr lang="fr-FR" sz="1600" dirty="0"/>
            <a:t> pour les projets d'investissement dépassant 50 millions de dollars.</a:t>
          </a:r>
          <a:endParaRPr lang="en-US" sz="1600" dirty="0"/>
        </a:p>
      </dgm:t>
    </dgm:pt>
    <dgm:pt modelId="{98557B50-BF8F-4598-8A0A-54678CB2A195}" type="parTrans" cxnId="{6C672D0F-3146-431D-9928-622852523054}">
      <dgm:prSet/>
      <dgm:spPr/>
      <dgm:t>
        <a:bodyPr/>
        <a:lstStyle/>
        <a:p>
          <a:endParaRPr lang="en-US"/>
        </a:p>
      </dgm:t>
    </dgm:pt>
    <dgm:pt modelId="{24D4CFFF-DCD9-47F5-A369-B434D2AABCD3}" type="sibTrans" cxnId="{6C672D0F-3146-431D-9928-622852523054}">
      <dgm:prSet/>
      <dgm:spPr/>
      <dgm:t>
        <a:bodyPr/>
        <a:lstStyle/>
        <a:p>
          <a:endParaRPr lang="en-US"/>
        </a:p>
      </dgm:t>
    </dgm:pt>
    <dgm:pt modelId="{5A5C659B-F4C5-4101-AC0E-D6CFD8D0B434}">
      <dgm:prSet custT="1"/>
      <dgm:spPr/>
      <dgm:t>
        <a:bodyPr/>
        <a:lstStyle/>
        <a:p>
          <a:pPr>
            <a:lnSpc>
              <a:spcPct val="100000"/>
            </a:lnSpc>
            <a:defRPr cap="all"/>
          </a:pPr>
          <a:r>
            <a:rPr lang="fr-FR" sz="1600" dirty="0"/>
            <a:t>Le 25 juillet 2025, le projet de la nouvelle technologie a été approuvé par LA CESPNB.</a:t>
          </a:r>
          <a:endParaRPr lang="en-US" sz="1600" dirty="0"/>
        </a:p>
      </dgm:t>
    </dgm:pt>
    <dgm:pt modelId="{B71851AE-C547-4D48-AAC4-EF7EFE23445A}" type="sibTrans" cxnId="{1EE7DAD1-A5A4-4A3D-BFE1-C66CBEC8B102}">
      <dgm:prSet/>
      <dgm:spPr/>
      <dgm:t>
        <a:bodyPr/>
        <a:lstStyle/>
        <a:p>
          <a:endParaRPr lang="en-US"/>
        </a:p>
      </dgm:t>
    </dgm:pt>
    <dgm:pt modelId="{FC7C3590-2167-4D6E-A3C6-6E49A485E776}" type="parTrans" cxnId="{1EE7DAD1-A5A4-4A3D-BFE1-C66CBEC8B102}">
      <dgm:prSet/>
      <dgm:spPr/>
      <dgm:t>
        <a:bodyPr/>
        <a:lstStyle/>
        <a:p>
          <a:endParaRPr lang="en-US"/>
        </a:p>
      </dgm:t>
    </dgm:pt>
    <dgm:pt modelId="{BB9876F1-D056-4546-8BB4-6DAC3A4E953A}" type="pres">
      <dgm:prSet presAssocID="{6A84478B-E51E-420F-8EE9-03016D6F418F}" presName="root" presStyleCnt="0">
        <dgm:presLayoutVars>
          <dgm:dir/>
          <dgm:resizeHandles val="exact"/>
        </dgm:presLayoutVars>
      </dgm:prSet>
      <dgm:spPr/>
    </dgm:pt>
    <dgm:pt modelId="{45587C79-C155-47C7-B449-27E68460C70C}" type="pres">
      <dgm:prSet presAssocID="{5A5C659B-F4C5-4101-AC0E-D6CFD8D0B434}" presName="compNode" presStyleCnt="0"/>
      <dgm:spPr/>
    </dgm:pt>
    <dgm:pt modelId="{1401A7A0-BE75-4E61-9261-65ACA0E3F0E2}" type="pres">
      <dgm:prSet presAssocID="{5A5C659B-F4C5-4101-AC0E-D6CFD8D0B434}" presName="iconBgRect" presStyleLbl="bgShp" presStyleIdx="0" presStyleCnt="2"/>
      <dgm:spPr/>
    </dgm:pt>
    <dgm:pt modelId="{ADAFA8AC-BDE2-4B93-85CE-056CFFA35FB6}" type="pres">
      <dgm:prSet presAssocID="{5A5C659B-F4C5-4101-AC0E-D6CFD8D0B434}"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oney"/>
        </a:ext>
      </dgm:extLst>
    </dgm:pt>
    <dgm:pt modelId="{8469B95A-245E-42D2-A772-CA9262948734}" type="pres">
      <dgm:prSet presAssocID="{5A5C659B-F4C5-4101-AC0E-D6CFD8D0B434}" presName="spaceRect" presStyleCnt="0"/>
      <dgm:spPr/>
    </dgm:pt>
    <dgm:pt modelId="{B17188CB-67A5-45E9-8DA5-BE5CBFAB9963}" type="pres">
      <dgm:prSet presAssocID="{5A5C659B-F4C5-4101-AC0E-D6CFD8D0B434}" presName="textRect" presStyleLbl="revTx" presStyleIdx="0" presStyleCnt="2">
        <dgm:presLayoutVars>
          <dgm:chMax val="1"/>
          <dgm:chPref val="1"/>
        </dgm:presLayoutVars>
      </dgm:prSet>
      <dgm:spPr/>
    </dgm:pt>
    <dgm:pt modelId="{305B9043-F55D-40A4-B7D7-3F16EA725BD1}" type="pres">
      <dgm:prSet presAssocID="{B71851AE-C547-4D48-AAC4-EF7EFE23445A}" presName="sibTrans" presStyleCnt="0"/>
      <dgm:spPr/>
    </dgm:pt>
    <dgm:pt modelId="{CA231DCA-EED8-411C-A3E0-3AE61A5AA91E}" type="pres">
      <dgm:prSet presAssocID="{507444E1-0979-492E-A87B-B1406DFC3340}" presName="compNode" presStyleCnt="0"/>
      <dgm:spPr/>
    </dgm:pt>
    <dgm:pt modelId="{0D54DB83-3EDF-4BB1-BDBD-8A0D0A47BA8D}" type="pres">
      <dgm:prSet presAssocID="{507444E1-0979-492E-A87B-B1406DFC3340}" presName="iconBgRect" presStyleLbl="bgShp" presStyleIdx="1" presStyleCnt="2"/>
      <dgm:spPr/>
    </dgm:pt>
    <dgm:pt modelId="{A6DBFAAC-5358-4C45-BEE7-B2C66E735E7D}" type="pres">
      <dgm:prSet presAssocID="{507444E1-0979-492E-A87B-B1406DFC3340}"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7838CC45-6000-4BFB-BA01-3ABF4EE5EF9D}" type="pres">
      <dgm:prSet presAssocID="{507444E1-0979-492E-A87B-B1406DFC3340}" presName="spaceRect" presStyleCnt="0"/>
      <dgm:spPr/>
    </dgm:pt>
    <dgm:pt modelId="{0C4A5D56-C41A-4B1A-90F5-67BCE3596B56}" type="pres">
      <dgm:prSet presAssocID="{507444E1-0979-492E-A87B-B1406DFC3340}" presName="textRect" presStyleLbl="revTx" presStyleIdx="1" presStyleCnt="2" custLinFactNeighborX="-144" custLinFactNeighborY="-20306">
        <dgm:presLayoutVars>
          <dgm:chMax val="1"/>
          <dgm:chPref val="1"/>
        </dgm:presLayoutVars>
      </dgm:prSet>
      <dgm:spPr/>
    </dgm:pt>
  </dgm:ptLst>
  <dgm:cxnLst>
    <dgm:cxn modelId="{6C672D0F-3146-431D-9928-622852523054}" srcId="{6A84478B-E51E-420F-8EE9-03016D6F418F}" destId="{507444E1-0979-492E-A87B-B1406DFC3340}" srcOrd="1" destOrd="0" parTransId="{98557B50-BF8F-4598-8A0A-54678CB2A195}" sibTransId="{24D4CFFF-DCD9-47F5-A369-B434D2AABCD3}"/>
    <dgm:cxn modelId="{10885E5B-7D74-4E43-A6F8-46FD51DAC12C}" type="presOf" srcId="{507444E1-0979-492E-A87B-B1406DFC3340}" destId="{0C4A5D56-C41A-4B1A-90F5-67BCE3596B56}" srcOrd="0" destOrd="0" presId="urn:microsoft.com/office/officeart/2018/5/layout/IconCircleLabelList"/>
    <dgm:cxn modelId="{93CED89C-867B-42F5-95E8-2DB55AAFC805}" type="presOf" srcId="{6A84478B-E51E-420F-8EE9-03016D6F418F}" destId="{BB9876F1-D056-4546-8BB4-6DAC3A4E953A}" srcOrd="0" destOrd="0" presId="urn:microsoft.com/office/officeart/2018/5/layout/IconCircleLabelList"/>
    <dgm:cxn modelId="{1EE7DAD1-A5A4-4A3D-BFE1-C66CBEC8B102}" srcId="{6A84478B-E51E-420F-8EE9-03016D6F418F}" destId="{5A5C659B-F4C5-4101-AC0E-D6CFD8D0B434}" srcOrd="0" destOrd="0" parTransId="{FC7C3590-2167-4D6E-A3C6-6E49A485E776}" sibTransId="{B71851AE-C547-4D48-AAC4-EF7EFE23445A}"/>
    <dgm:cxn modelId="{505536F2-CF77-4C7B-AC71-7B29F96A1787}" type="presOf" srcId="{5A5C659B-F4C5-4101-AC0E-D6CFD8D0B434}" destId="{B17188CB-67A5-45E9-8DA5-BE5CBFAB9963}" srcOrd="0" destOrd="0" presId="urn:microsoft.com/office/officeart/2018/5/layout/IconCircleLabelList"/>
    <dgm:cxn modelId="{5693657F-AC41-4AC5-8FA8-3BF7F114F920}" type="presParOf" srcId="{BB9876F1-D056-4546-8BB4-6DAC3A4E953A}" destId="{45587C79-C155-47C7-B449-27E68460C70C}" srcOrd="0" destOrd="0" presId="urn:microsoft.com/office/officeart/2018/5/layout/IconCircleLabelList"/>
    <dgm:cxn modelId="{7E8EB350-89BB-4128-9FC3-CB4B5FFAF759}" type="presParOf" srcId="{45587C79-C155-47C7-B449-27E68460C70C}" destId="{1401A7A0-BE75-4E61-9261-65ACA0E3F0E2}" srcOrd="0" destOrd="0" presId="urn:microsoft.com/office/officeart/2018/5/layout/IconCircleLabelList"/>
    <dgm:cxn modelId="{BDCF69EA-7378-4C83-91BB-E90ACC151BF6}" type="presParOf" srcId="{45587C79-C155-47C7-B449-27E68460C70C}" destId="{ADAFA8AC-BDE2-4B93-85CE-056CFFA35FB6}" srcOrd="1" destOrd="0" presId="urn:microsoft.com/office/officeart/2018/5/layout/IconCircleLabelList"/>
    <dgm:cxn modelId="{1CA67698-034F-43F2-AB9E-68F0F09D1C8C}" type="presParOf" srcId="{45587C79-C155-47C7-B449-27E68460C70C}" destId="{8469B95A-245E-42D2-A772-CA9262948734}" srcOrd="2" destOrd="0" presId="urn:microsoft.com/office/officeart/2018/5/layout/IconCircleLabelList"/>
    <dgm:cxn modelId="{CD2B946D-D188-4B4A-83CB-BFCE8A770FC3}" type="presParOf" srcId="{45587C79-C155-47C7-B449-27E68460C70C}" destId="{B17188CB-67A5-45E9-8DA5-BE5CBFAB9963}" srcOrd="3" destOrd="0" presId="urn:microsoft.com/office/officeart/2018/5/layout/IconCircleLabelList"/>
    <dgm:cxn modelId="{6A6AA942-496C-428E-A18E-52BB7F375B0E}" type="presParOf" srcId="{BB9876F1-D056-4546-8BB4-6DAC3A4E953A}" destId="{305B9043-F55D-40A4-B7D7-3F16EA725BD1}" srcOrd="1" destOrd="0" presId="urn:microsoft.com/office/officeart/2018/5/layout/IconCircleLabelList"/>
    <dgm:cxn modelId="{C412B522-BC33-48E2-9622-6AC18A82F641}" type="presParOf" srcId="{BB9876F1-D056-4546-8BB4-6DAC3A4E953A}" destId="{CA231DCA-EED8-411C-A3E0-3AE61A5AA91E}" srcOrd="2" destOrd="0" presId="urn:microsoft.com/office/officeart/2018/5/layout/IconCircleLabelList"/>
    <dgm:cxn modelId="{1F6B4BEF-3876-4D56-9E5F-115FFC072F40}" type="presParOf" srcId="{CA231DCA-EED8-411C-A3E0-3AE61A5AA91E}" destId="{0D54DB83-3EDF-4BB1-BDBD-8A0D0A47BA8D}" srcOrd="0" destOrd="0" presId="urn:microsoft.com/office/officeart/2018/5/layout/IconCircleLabelList"/>
    <dgm:cxn modelId="{9476A79C-F5F2-48F6-8D05-0A51DF21E9EB}" type="presParOf" srcId="{CA231DCA-EED8-411C-A3E0-3AE61A5AA91E}" destId="{A6DBFAAC-5358-4C45-BEE7-B2C66E735E7D}" srcOrd="1" destOrd="0" presId="urn:microsoft.com/office/officeart/2018/5/layout/IconCircleLabelList"/>
    <dgm:cxn modelId="{909B0895-1B52-4E3E-902F-BA4B6BAB1D22}" type="presParOf" srcId="{CA231DCA-EED8-411C-A3E0-3AE61A5AA91E}" destId="{7838CC45-6000-4BFB-BA01-3ABF4EE5EF9D}" srcOrd="2" destOrd="0" presId="urn:microsoft.com/office/officeart/2018/5/layout/IconCircleLabelList"/>
    <dgm:cxn modelId="{25B6AD9F-5601-45B8-A642-A2ABB03D96C4}" type="presParOf" srcId="{CA231DCA-EED8-411C-A3E0-3AE61A5AA91E}" destId="{0C4A5D56-C41A-4B1A-90F5-67BCE3596B5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5638AC-5643-4A0D-A5B9-E1D1B39079D2}" type="doc">
      <dgm:prSet loTypeId="urn:microsoft.com/office/officeart/2005/8/layout/chevron1" loCatId="process" qsTypeId="urn:microsoft.com/office/officeart/2005/8/quickstyle/simple1" qsCatId="simple" csTypeId="urn:microsoft.com/office/officeart/2005/8/colors/accent1_5" csCatId="accent1" phldr="1"/>
      <dgm:spPr/>
      <dgm:t>
        <a:bodyPr/>
        <a:lstStyle/>
        <a:p>
          <a:endParaRPr lang="en-CA"/>
        </a:p>
      </dgm:t>
    </dgm:pt>
    <dgm:pt modelId="{CE22690F-7176-48B7-9331-4F4E1993164B}">
      <dgm:prSet phldrT="[Text]" custT="1"/>
      <dgm:spPr/>
      <dgm:t>
        <a:bodyPr/>
        <a:lstStyle/>
        <a:p>
          <a:r>
            <a:rPr lang="en-CA" sz="2800" dirty="0" err="1"/>
            <a:t>Terminé</a:t>
          </a:r>
          <a:endParaRPr lang="en-CA" sz="2800" dirty="0"/>
        </a:p>
      </dgm:t>
    </dgm:pt>
    <dgm:pt modelId="{98A5BC9A-0064-4965-BD6F-2596F15380C9}" type="parTrans" cxnId="{B6D01056-4CCD-4008-8F59-83E18B9BC18F}">
      <dgm:prSet/>
      <dgm:spPr/>
      <dgm:t>
        <a:bodyPr/>
        <a:lstStyle/>
        <a:p>
          <a:endParaRPr lang="en-CA"/>
        </a:p>
      </dgm:t>
    </dgm:pt>
    <dgm:pt modelId="{0F8AF0B0-FD69-4463-8F67-4EAFDDBDA5DC}" type="sibTrans" cxnId="{B6D01056-4CCD-4008-8F59-83E18B9BC18F}">
      <dgm:prSet/>
      <dgm:spPr/>
      <dgm:t>
        <a:bodyPr/>
        <a:lstStyle/>
        <a:p>
          <a:endParaRPr lang="en-CA"/>
        </a:p>
      </dgm:t>
    </dgm:pt>
    <dgm:pt modelId="{AEDF35E8-3A82-4754-9FC5-BD54583A647C}">
      <dgm:prSet phldrT="[Text]" custT="1"/>
      <dgm:spPr/>
      <dgm:t>
        <a:bodyPr/>
        <a:lstStyle/>
        <a:p>
          <a:r>
            <a:rPr lang="en-CA" sz="2800" b="1" dirty="0"/>
            <a:t>En </a:t>
          </a:r>
          <a:r>
            <a:rPr lang="en-CA" sz="2800" b="1" dirty="0" err="1"/>
            <a:t>cours</a:t>
          </a:r>
          <a:endParaRPr lang="en-CA" sz="2800" dirty="0"/>
        </a:p>
      </dgm:t>
    </dgm:pt>
    <dgm:pt modelId="{70C7A6E2-4B42-4087-A95D-E9424062CE3D}" type="parTrans" cxnId="{FC59CD5C-D118-4DE3-A07E-8BF17C7E2988}">
      <dgm:prSet/>
      <dgm:spPr/>
      <dgm:t>
        <a:bodyPr/>
        <a:lstStyle/>
        <a:p>
          <a:endParaRPr lang="en-CA"/>
        </a:p>
      </dgm:t>
    </dgm:pt>
    <dgm:pt modelId="{3B3DE70A-BE27-4A94-8E21-8E9938EE3B17}" type="sibTrans" cxnId="{FC59CD5C-D118-4DE3-A07E-8BF17C7E2988}">
      <dgm:prSet/>
      <dgm:spPr/>
      <dgm:t>
        <a:bodyPr/>
        <a:lstStyle/>
        <a:p>
          <a:endParaRPr lang="en-CA"/>
        </a:p>
      </dgm:t>
    </dgm:pt>
    <dgm:pt modelId="{891548FD-20D2-4F08-96B0-279A507448A1}">
      <dgm:prSet phldrT="[Text]" custT="1"/>
      <dgm:spPr/>
      <dgm:t>
        <a:bodyPr/>
        <a:lstStyle/>
        <a:p>
          <a:r>
            <a:rPr lang="en-CA" sz="2800" dirty="0"/>
            <a:t>Pas encore </a:t>
          </a:r>
          <a:r>
            <a:rPr lang="en-CA" sz="2800" dirty="0" err="1"/>
            <a:t>commencé</a:t>
          </a:r>
          <a:endParaRPr lang="en-CA" sz="2800" dirty="0"/>
        </a:p>
      </dgm:t>
    </dgm:pt>
    <dgm:pt modelId="{780CADC2-D654-4015-84A3-0C0828D60C27}" type="parTrans" cxnId="{AF1F9EA3-3369-4FFF-8163-23C0FAC9EAAB}">
      <dgm:prSet/>
      <dgm:spPr/>
      <dgm:t>
        <a:bodyPr/>
        <a:lstStyle/>
        <a:p>
          <a:endParaRPr lang="en-CA"/>
        </a:p>
      </dgm:t>
    </dgm:pt>
    <dgm:pt modelId="{1C034079-AE51-4F14-AB14-00F3B8005586}" type="sibTrans" cxnId="{AF1F9EA3-3369-4FFF-8163-23C0FAC9EAAB}">
      <dgm:prSet/>
      <dgm:spPr/>
      <dgm:t>
        <a:bodyPr/>
        <a:lstStyle/>
        <a:p>
          <a:endParaRPr lang="en-CA"/>
        </a:p>
      </dgm:t>
    </dgm:pt>
    <dgm:pt modelId="{E3F2FE28-BC7C-4990-B278-28A69182DE90}" type="pres">
      <dgm:prSet presAssocID="{565638AC-5643-4A0D-A5B9-E1D1B39079D2}" presName="Name0" presStyleCnt="0">
        <dgm:presLayoutVars>
          <dgm:dir/>
          <dgm:animLvl val="lvl"/>
          <dgm:resizeHandles val="exact"/>
        </dgm:presLayoutVars>
      </dgm:prSet>
      <dgm:spPr/>
    </dgm:pt>
    <dgm:pt modelId="{FA5DCDC7-8DAB-4F31-8477-2DC047F9B835}" type="pres">
      <dgm:prSet presAssocID="{CE22690F-7176-48B7-9331-4F4E1993164B}" presName="parTxOnly" presStyleLbl="node1" presStyleIdx="0" presStyleCnt="3" custScaleX="65804" custScaleY="73538">
        <dgm:presLayoutVars>
          <dgm:chMax val="0"/>
          <dgm:chPref val="0"/>
          <dgm:bulletEnabled val="1"/>
        </dgm:presLayoutVars>
      </dgm:prSet>
      <dgm:spPr/>
    </dgm:pt>
    <dgm:pt modelId="{2DE4BD69-CD73-4D22-BED2-A086266AA7AF}" type="pres">
      <dgm:prSet presAssocID="{0F8AF0B0-FD69-4463-8F67-4EAFDDBDA5DC}" presName="parTxOnlySpace" presStyleCnt="0"/>
      <dgm:spPr/>
    </dgm:pt>
    <dgm:pt modelId="{11F69881-0E84-49CE-8CFF-D70B72748F88}" type="pres">
      <dgm:prSet presAssocID="{AEDF35E8-3A82-4754-9FC5-BD54583A647C}" presName="parTxOnly" presStyleLbl="node1" presStyleIdx="1" presStyleCnt="3" custScaleX="85986" custScaleY="71502" custLinFactNeighborX="-9755" custLinFactNeighborY="444">
        <dgm:presLayoutVars>
          <dgm:chMax val="0"/>
          <dgm:chPref val="0"/>
          <dgm:bulletEnabled val="1"/>
        </dgm:presLayoutVars>
      </dgm:prSet>
      <dgm:spPr/>
    </dgm:pt>
    <dgm:pt modelId="{BF95697E-9857-42DB-A4DE-66B11308C08D}" type="pres">
      <dgm:prSet presAssocID="{3B3DE70A-BE27-4A94-8E21-8E9938EE3B17}" presName="parTxOnlySpace" presStyleCnt="0"/>
      <dgm:spPr/>
    </dgm:pt>
    <dgm:pt modelId="{AF2422E2-9CE2-4FFF-9BEF-6C0100184527}" type="pres">
      <dgm:prSet presAssocID="{891548FD-20D2-4F08-96B0-279A507448A1}" presName="parTxOnly" presStyleLbl="node1" presStyleIdx="2" presStyleCnt="3" custScaleX="73396" custScaleY="70252" custLinFactNeighborX="-14982">
        <dgm:presLayoutVars>
          <dgm:chMax val="0"/>
          <dgm:chPref val="0"/>
          <dgm:bulletEnabled val="1"/>
        </dgm:presLayoutVars>
      </dgm:prSet>
      <dgm:spPr/>
    </dgm:pt>
  </dgm:ptLst>
  <dgm:cxnLst>
    <dgm:cxn modelId="{86DF2D2C-6CCE-4174-8017-3F2F010FE4B7}" type="presOf" srcId="{891548FD-20D2-4F08-96B0-279A507448A1}" destId="{AF2422E2-9CE2-4FFF-9BEF-6C0100184527}" srcOrd="0" destOrd="0" presId="urn:microsoft.com/office/officeart/2005/8/layout/chevron1"/>
    <dgm:cxn modelId="{FC59CD5C-D118-4DE3-A07E-8BF17C7E2988}" srcId="{565638AC-5643-4A0D-A5B9-E1D1B39079D2}" destId="{AEDF35E8-3A82-4754-9FC5-BD54583A647C}" srcOrd="1" destOrd="0" parTransId="{70C7A6E2-4B42-4087-A95D-E9424062CE3D}" sibTransId="{3B3DE70A-BE27-4A94-8E21-8E9938EE3B17}"/>
    <dgm:cxn modelId="{B6D01056-4CCD-4008-8F59-83E18B9BC18F}" srcId="{565638AC-5643-4A0D-A5B9-E1D1B39079D2}" destId="{CE22690F-7176-48B7-9331-4F4E1993164B}" srcOrd="0" destOrd="0" parTransId="{98A5BC9A-0064-4965-BD6F-2596F15380C9}" sibTransId="{0F8AF0B0-FD69-4463-8F67-4EAFDDBDA5DC}"/>
    <dgm:cxn modelId="{31D7DA83-F9FD-4141-A741-0BA750A53446}" type="presOf" srcId="{CE22690F-7176-48B7-9331-4F4E1993164B}" destId="{FA5DCDC7-8DAB-4F31-8477-2DC047F9B835}" srcOrd="0" destOrd="0" presId="urn:microsoft.com/office/officeart/2005/8/layout/chevron1"/>
    <dgm:cxn modelId="{7E1B5B98-FF49-4934-BAB0-0E2309F48294}" type="presOf" srcId="{AEDF35E8-3A82-4754-9FC5-BD54583A647C}" destId="{11F69881-0E84-49CE-8CFF-D70B72748F88}" srcOrd="0" destOrd="0" presId="urn:microsoft.com/office/officeart/2005/8/layout/chevron1"/>
    <dgm:cxn modelId="{2AA6F9A1-2C4B-489D-A52B-ED6659313450}" type="presOf" srcId="{565638AC-5643-4A0D-A5B9-E1D1B39079D2}" destId="{E3F2FE28-BC7C-4990-B278-28A69182DE90}" srcOrd="0" destOrd="0" presId="urn:microsoft.com/office/officeart/2005/8/layout/chevron1"/>
    <dgm:cxn modelId="{AF1F9EA3-3369-4FFF-8163-23C0FAC9EAAB}" srcId="{565638AC-5643-4A0D-A5B9-E1D1B39079D2}" destId="{891548FD-20D2-4F08-96B0-279A507448A1}" srcOrd="2" destOrd="0" parTransId="{780CADC2-D654-4015-84A3-0C0828D60C27}" sibTransId="{1C034079-AE51-4F14-AB14-00F3B8005586}"/>
    <dgm:cxn modelId="{FD484D8F-EB2A-4380-B342-BAF42821112E}" type="presParOf" srcId="{E3F2FE28-BC7C-4990-B278-28A69182DE90}" destId="{FA5DCDC7-8DAB-4F31-8477-2DC047F9B835}" srcOrd="0" destOrd="0" presId="urn:microsoft.com/office/officeart/2005/8/layout/chevron1"/>
    <dgm:cxn modelId="{E9BE9C52-1F4C-4ADB-B17B-97D97E2D036D}" type="presParOf" srcId="{E3F2FE28-BC7C-4990-B278-28A69182DE90}" destId="{2DE4BD69-CD73-4D22-BED2-A086266AA7AF}" srcOrd="1" destOrd="0" presId="urn:microsoft.com/office/officeart/2005/8/layout/chevron1"/>
    <dgm:cxn modelId="{A6A4D777-B9FE-440B-94A3-CD4227FF9178}" type="presParOf" srcId="{E3F2FE28-BC7C-4990-B278-28A69182DE90}" destId="{11F69881-0E84-49CE-8CFF-D70B72748F88}" srcOrd="2" destOrd="0" presId="urn:microsoft.com/office/officeart/2005/8/layout/chevron1"/>
    <dgm:cxn modelId="{199978FD-9311-4829-ABD3-6CC55534EDC6}" type="presParOf" srcId="{E3F2FE28-BC7C-4990-B278-28A69182DE90}" destId="{BF95697E-9857-42DB-A4DE-66B11308C08D}" srcOrd="3" destOrd="0" presId="urn:microsoft.com/office/officeart/2005/8/layout/chevron1"/>
    <dgm:cxn modelId="{84F1A7F9-3C4B-4D5F-A434-2C7F01BC1447}" type="presParOf" srcId="{E3F2FE28-BC7C-4990-B278-28A69182DE90}" destId="{AF2422E2-9CE2-4FFF-9BEF-6C010018452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C1292-8299-4689-80A8-69E28E0AF75B}">
      <dsp:nvSpPr>
        <dsp:cNvPr id="0" name=""/>
        <dsp:cNvSpPr/>
      </dsp:nvSpPr>
      <dsp:spPr>
        <a:xfrm>
          <a:off x="0" y="98860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Compensateur synchrone statique (</a:t>
          </a:r>
          <a:r>
            <a:rPr lang="fr-FR" sz="2600" b="1" kern="1200" dirty="0" err="1"/>
            <a:t>Stat</a:t>
          </a:r>
          <a:r>
            <a:rPr lang="fr-FR" sz="2600" kern="1200" dirty="0" err="1"/>
            <a:t>ic</a:t>
          </a:r>
          <a:r>
            <a:rPr lang="fr-FR" sz="2600" kern="1200" dirty="0"/>
            <a:t> </a:t>
          </a:r>
          <a:r>
            <a:rPr lang="fr-FR" sz="2600" kern="1200" dirty="0" err="1"/>
            <a:t>Synchronous</a:t>
          </a:r>
          <a:r>
            <a:rPr lang="fr-FR" sz="2600" kern="1200" dirty="0"/>
            <a:t> </a:t>
          </a:r>
          <a:r>
            <a:rPr lang="fr-FR" sz="2600" b="1" kern="1200" dirty="0" err="1"/>
            <a:t>Com</a:t>
          </a:r>
          <a:r>
            <a:rPr lang="fr-FR" sz="2600" kern="1200" dirty="0" err="1"/>
            <a:t>pensator</a:t>
          </a:r>
          <a:r>
            <a:rPr lang="fr-FR" sz="2600" kern="1200" dirty="0"/>
            <a:t>).</a:t>
          </a:r>
          <a:endParaRPr lang="en-US" sz="2600" kern="1200" dirty="0"/>
        </a:p>
      </dsp:txBody>
      <dsp:txXfrm>
        <a:off x="0" y="988600"/>
        <a:ext cx="3286125" cy="1971675"/>
      </dsp:txXfrm>
    </dsp:sp>
    <dsp:sp modelId="{B2182D1D-0605-45CF-BEBB-8E47AF8FA4E0}">
      <dsp:nvSpPr>
        <dsp:cNvPr id="0" name=""/>
        <dsp:cNvSpPr/>
      </dsp:nvSpPr>
      <dsp:spPr>
        <a:xfrm>
          <a:off x="3614737" y="988600"/>
          <a:ext cx="3286125" cy="197167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Cette technologie sera installée au poste de Salisbury.</a:t>
          </a:r>
          <a:endParaRPr lang="en-US" sz="2600" kern="1200" dirty="0"/>
        </a:p>
      </dsp:txBody>
      <dsp:txXfrm>
        <a:off x="3614737" y="988600"/>
        <a:ext cx="3286125" cy="1971675"/>
      </dsp:txXfrm>
    </dsp:sp>
    <dsp:sp modelId="{56475411-3531-444A-9D49-EA7F1DB8856E}">
      <dsp:nvSpPr>
        <dsp:cNvPr id="0" name=""/>
        <dsp:cNvSpPr/>
      </dsp:nvSpPr>
      <dsp:spPr>
        <a:xfrm>
          <a:off x="7229475" y="988600"/>
          <a:ext cx="3286125" cy="1971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Le projet améliorera la stabilité de la tension dans le sud du Nouveau-Brunswick.</a:t>
          </a:r>
          <a:endParaRPr lang="en-US" sz="2600" kern="1200" dirty="0"/>
        </a:p>
      </dsp:txBody>
      <dsp:txXfrm>
        <a:off x="7229475" y="988600"/>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8C6E2-5835-4DEA-B53B-63727ADCC938}">
      <dsp:nvSpPr>
        <dsp:cNvPr id="0" name=""/>
        <dsp:cNvSpPr/>
      </dsp:nvSpPr>
      <dsp:spPr>
        <a:xfrm>
          <a:off x="1305885" y="878365"/>
          <a:ext cx="1541471" cy="15414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5FB703-1B85-40F9-83BD-BE35BD61DD14}">
      <dsp:nvSpPr>
        <dsp:cNvPr id="0" name=""/>
        <dsp:cNvSpPr/>
      </dsp:nvSpPr>
      <dsp:spPr>
        <a:xfrm>
          <a:off x="363875" y="2924643"/>
          <a:ext cx="3425491" cy="131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fr-FR" sz="1700" kern="1200" dirty="0"/>
            <a:t>Énergie NB effectue les investissements nécessaires pour assurer la fiabilité future de notre réseau électrique.</a:t>
          </a:r>
          <a:r>
            <a:rPr lang="en-US" sz="1700" kern="1200" dirty="0"/>
            <a:t>​</a:t>
          </a:r>
        </a:p>
      </dsp:txBody>
      <dsp:txXfrm>
        <a:off x="363875" y="2924643"/>
        <a:ext cx="3425491" cy="1318050"/>
      </dsp:txXfrm>
    </dsp:sp>
    <dsp:sp modelId="{88B41F37-66CB-4D5F-A27E-B4037DA2B1F2}">
      <dsp:nvSpPr>
        <dsp:cNvPr id="0" name=""/>
        <dsp:cNvSpPr/>
      </dsp:nvSpPr>
      <dsp:spPr>
        <a:xfrm>
          <a:off x="5330838" y="878365"/>
          <a:ext cx="1541471" cy="15414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94EAA3-3E6F-4C9C-9FAA-D45C6BBE4F6A}">
      <dsp:nvSpPr>
        <dsp:cNvPr id="0" name=""/>
        <dsp:cNvSpPr/>
      </dsp:nvSpPr>
      <dsp:spPr>
        <a:xfrm>
          <a:off x="4388828" y="2924643"/>
          <a:ext cx="3425491" cy="131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fr-FR" sz="1600" kern="1200" dirty="0"/>
            <a:t>Nous devons développer la capacité de produire de l'électricité afin de garantir que les habitants du Nouveau-Brunswick disposent de l'énergie dont ils ont besoin, quand ils en ont besoin.</a:t>
          </a:r>
          <a:r>
            <a:rPr lang="en-US" sz="1600" kern="1200" dirty="0"/>
            <a:t>​</a:t>
          </a:r>
        </a:p>
      </dsp:txBody>
      <dsp:txXfrm>
        <a:off x="4388828" y="2924643"/>
        <a:ext cx="3425491" cy="1318050"/>
      </dsp:txXfrm>
    </dsp:sp>
    <dsp:sp modelId="{C5B34886-C9CD-4034-8E2A-7EABE7FF660C}">
      <dsp:nvSpPr>
        <dsp:cNvPr id="0" name=""/>
        <dsp:cNvSpPr/>
      </dsp:nvSpPr>
      <dsp:spPr>
        <a:xfrm>
          <a:off x="9355791" y="878365"/>
          <a:ext cx="1541471" cy="15414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AA63F-827C-4C32-A48D-52D0BADAB961}">
      <dsp:nvSpPr>
        <dsp:cNvPr id="0" name=""/>
        <dsp:cNvSpPr/>
      </dsp:nvSpPr>
      <dsp:spPr>
        <a:xfrm>
          <a:off x="8413781" y="2924643"/>
          <a:ext cx="3425491" cy="131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fr-FR" sz="1700" kern="1200" dirty="0">
              <a:solidFill>
                <a:prstClr val="black">
                  <a:hueOff val="0"/>
                  <a:satOff val="0"/>
                  <a:lumOff val="0"/>
                  <a:alphaOff val="0"/>
                </a:prstClr>
              </a:solidFill>
              <a:latin typeface="Calibri" panose="020F0502020204030204"/>
              <a:ea typeface="+mn-ea"/>
              <a:cs typeface="+mn-cs"/>
            </a:rPr>
            <a:t>Avec la demande croissante d'électricité dans le sud du Nouveau-Brunswick, un soutien de tension plus important est nécessaire pour maintenir la fiabilité du réseau.</a:t>
          </a:r>
          <a:endParaRPr lang="en-US" sz="1100" kern="1200" dirty="0"/>
        </a:p>
      </dsp:txBody>
      <dsp:txXfrm>
        <a:off x="8413781" y="2924643"/>
        <a:ext cx="3425491" cy="1318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031E7-2928-45EE-9618-8C6E12239926}">
      <dsp:nvSpPr>
        <dsp:cNvPr id="0" name=""/>
        <dsp:cNvSpPr/>
      </dsp:nvSpPr>
      <dsp:spPr>
        <a:xfrm>
          <a:off x="104057" y="1199177"/>
          <a:ext cx="1280029" cy="12800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6068A-1A7E-4B68-BBA5-31CDAD55690D}">
      <dsp:nvSpPr>
        <dsp:cNvPr id="0" name=""/>
        <dsp:cNvSpPr/>
      </dsp:nvSpPr>
      <dsp:spPr>
        <a:xfrm>
          <a:off x="372863" y="1467983"/>
          <a:ext cx="742417" cy="7424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E1831-C482-424E-BCB5-AEFDE990C518}">
      <dsp:nvSpPr>
        <dsp:cNvPr id="0" name=""/>
        <dsp:cNvSpPr/>
      </dsp:nvSpPr>
      <dsp:spPr>
        <a:xfrm>
          <a:off x="1658378" y="1199177"/>
          <a:ext cx="3017212" cy="128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fr-FR" sz="1800" kern="1200" dirty="0"/>
            <a:t>Le sud du Nouveau-Brunswick est en croissance. Actuellement, le réseau n'a pas suffisamment de soutien rapide en tension pour répondre à certains événements du réseau sans recourir à la réduction automatique de la charge.</a:t>
          </a:r>
          <a:endParaRPr lang="en-US" sz="1800" kern="1200" dirty="0"/>
        </a:p>
      </dsp:txBody>
      <dsp:txXfrm>
        <a:off x="1658378" y="1199177"/>
        <a:ext cx="3017212" cy="1280029"/>
      </dsp:txXfrm>
    </dsp:sp>
    <dsp:sp modelId="{E57547C1-5613-42CC-8798-B2FACE60FFBC}">
      <dsp:nvSpPr>
        <dsp:cNvPr id="0" name=""/>
        <dsp:cNvSpPr/>
      </dsp:nvSpPr>
      <dsp:spPr>
        <a:xfrm>
          <a:off x="5201317" y="1199177"/>
          <a:ext cx="1280029" cy="12800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8FB3D-1083-494B-8A76-2B92E6A781AD}">
      <dsp:nvSpPr>
        <dsp:cNvPr id="0" name=""/>
        <dsp:cNvSpPr/>
      </dsp:nvSpPr>
      <dsp:spPr>
        <a:xfrm>
          <a:off x="5470123" y="1467983"/>
          <a:ext cx="742417" cy="7424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7B5A8-9352-4772-B2EE-E67C5D13E996}">
      <dsp:nvSpPr>
        <dsp:cNvPr id="0" name=""/>
        <dsp:cNvSpPr/>
      </dsp:nvSpPr>
      <dsp:spPr>
        <a:xfrm>
          <a:off x="6755639" y="1199177"/>
          <a:ext cx="3017212" cy="128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fr-FR" sz="1800" kern="1200" dirty="0"/>
            <a:t>Le réseau est en constante évolution. Avec une production renouvelable accrue, des transferts d'énergie plus élevés et des modèles de production changeants, le réseau devient plus sensible aux problèmes de tension lors de pannes imprévues ou de défaillances d'équipements.</a:t>
          </a:r>
          <a:endParaRPr lang="en-US" sz="1800" kern="1200" dirty="0"/>
        </a:p>
      </dsp:txBody>
      <dsp:txXfrm>
        <a:off x="6755639" y="1199177"/>
        <a:ext cx="3017212" cy="1280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DEAAF-B19B-4203-AF5C-D85DFE356206}">
      <dsp:nvSpPr>
        <dsp:cNvPr id="0" name=""/>
        <dsp:cNvSpPr/>
      </dsp:nvSpPr>
      <dsp:spPr>
        <a:xfrm>
          <a:off x="0" y="1065"/>
          <a:ext cx="11179444" cy="4539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BDEFE-0ED9-4B59-8211-DD13D67C1495}">
      <dsp:nvSpPr>
        <dsp:cNvPr id="0" name=""/>
        <dsp:cNvSpPr/>
      </dsp:nvSpPr>
      <dsp:spPr>
        <a:xfrm>
          <a:off x="137317" y="103202"/>
          <a:ext cx="249668" cy="2496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585F0-D9F7-4D59-9C56-CE8068D990BC}">
      <dsp:nvSpPr>
        <dsp:cNvPr id="0" name=""/>
        <dsp:cNvSpPr/>
      </dsp:nvSpPr>
      <dsp:spPr>
        <a:xfrm>
          <a:off x="524302" y="1065"/>
          <a:ext cx="10655141" cy="45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042" tIns="48042" rIns="48042" bIns="48042" numCol="1" spcCol="1270" anchor="ctr" anchorCtr="0">
          <a:noAutofit/>
        </a:bodyPr>
        <a:lstStyle/>
        <a:p>
          <a:pPr marL="0" lvl="0" indent="0" algn="l" defTabSz="800100">
            <a:lnSpc>
              <a:spcPct val="100000"/>
            </a:lnSpc>
            <a:spcBef>
              <a:spcPct val="0"/>
            </a:spcBef>
            <a:spcAft>
              <a:spcPct val="35000"/>
            </a:spcAft>
            <a:buNone/>
          </a:pPr>
          <a:r>
            <a:rPr lang="fr-FR" sz="1800" kern="1200" dirty="0"/>
            <a:t>Technologie éprouvée qui fonctionne de manière fiable.</a:t>
          </a:r>
          <a:endParaRPr lang="en-US" sz="1800" kern="1200" dirty="0"/>
        </a:p>
      </dsp:txBody>
      <dsp:txXfrm>
        <a:off x="524302" y="1065"/>
        <a:ext cx="10655141" cy="453941"/>
      </dsp:txXfrm>
    </dsp:sp>
    <dsp:sp modelId="{2433543E-D3C5-4235-8613-92344E08123A}">
      <dsp:nvSpPr>
        <dsp:cNvPr id="0" name=""/>
        <dsp:cNvSpPr/>
      </dsp:nvSpPr>
      <dsp:spPr>
        <a:xfrm>
          <a:off x="0" y="568492"/>
          <a:ext cx="11179444" cy="4539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E0752B-8E09-4810-B9FC-09CFBAD2BC45}">
      <dsp:nvSpPr>
        <dsp:cNvPr id="0" name=""/>
        <dsp:cNvSpPr/>
      </dsp:nvSpPr>
      <dsp:spPr>
        <a:xfrm>
          <a:off x="137317" y="670629"/>
          <a:ext cx="249668" cy="2496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619BB5-7C29-4FCB-9A7F-21E18461D735}">
      <dsp:nvSpPr>
        <dsp:cNvPr id="0" name=""/>
        <dsp:cNvSpPr/>
      </dsp:nvSpPr>
      <dsp:spPr>
        <a:xfrm>
          <a:off x="524302" y="568492"/>
          <a:ext cx="10655141" cy="45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042" tIns="48042" rIns="48042" bIns="48042" numCol="1" spcCol="1270" anchor="ctr" anchorCtr="0">
          <a:noAutofit/>
        </a:bodyPr>
        <a:lstStyle/>
        <a:p>
          <a:pPr marL="0" lvl="0" indent="0" algn="l" defTabSz="800100">
            <a:lnSpc>
              <a:spcPct val="100000"/>
            </a:lnSpc>
            <a:spcBef>
              <a:spcPct val="0"/>
            </a:spcBef>
            <a:spcAft>
              <a:spcPct val="35000"/>
            </a:spcAft>
            <a:buNone/>
          </a:pPr>
          <a:r>
            <a:rPr lang="fr-FR" sz="1800" kern="1200" dirty="0"/>
            <a:t>Renforce le réseau local et fournit un soutien pour améliorer la qualité de l'électricité et la productivité.</a:t>
          </a:r>
          <a:endParaRPr lang="en-US" sz="1800" kern="1200" dirty="0"/>
        </a:p>
      </dsp:txBody>
      <dsp:txXfrm>
        <a:off x="524302" y="568492"/>
        <a:ext cx="10655141" cy="453941"/>
      </dsp:txXfrm>
    </dsp:sp>
    <dsp:sp modelId="{413367BB-FDFE-49E5-9674-D321478C398A}">
      <dsp:nvSpPr>
        <dsp:cNvPr id="0" name=""/>
        <dsp:cNvSpPr/>
      </dsp:nvSpPr>
      <dsp:spPr>
        <a:xfrm>
          <a:off x="0" y="1135919"/>
          <a:ext cx="11179444" cy="4539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015B6-9666-4B23-B534-57FC5375D457}">
      <dsp:nvSpPr>
        <dsp:cNvPr id="0" name=""/>
        <dsp:cNvSpPr/>
      </dsp:nvSpPr>
      <dsp:spPr>
        <a:xfrm>
          <a:off x="137317" y="1238056"/>
          <a:ext cx="249668" cy="2496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69BFE-2A05-418E-B363-34F3EF2F55EE}">
      <dsp:nvSpPr>
        <dsp:cNvPr id="0" name=""/>
        <dsp:cNvSpPr/>
      </dsp:nvSpPr>
      <dsp:spPr>
        <a:xfrm>
          <a:off x="524302" y="1135919"/>
          <a:ext cx="10655141" cy="45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042" tIns="48042" rIns="48042" bIns="48042" numCol="1" spcCol="1270" anchor="ctr" anchorCtr="0">
          <a:noAutofit/>
        </a:bodyPr>
        <a:lstStyle/>
        <a:p>
          <a:pPr marL="0" lvl="0" indent="0" algn="l" defTabSz="755650">
            <a:lnSpc>
              <a:spcPct val="100000"/>
            </a:lnSpc>
            <a:spcBef>
              <a:spcPct val="0"/>
            </a:spcBef>
            <a:spcAft>
              <a:spcPct val="35000"/>
            </a:spcAft>
            <a:buNone/>
          </a:pPr>
          <a:r>
            <a:rPr lang="fr-FR" sz="1700" kern="1200" dirty="0"/>
            <a:t>Peut être facilement intégré à la fois dans les nouvelles infrastructures de réseau et dans celles existantes.</a:t>
          </a:r>
          <a:endParaRPr lang="en-US" sz="1700" kern="1200" dirty="0"/>
        </a:p>
      </dsp:txBody>
      <dsp:txXfrm>
        <a:off x="524302" y="1135919"/>
        <a:ext cx="10655141" cy="453941"/>
      </dsp:txXfrm>
    </dsp:sp>
    <dsp:sp modelId="{8F4D726B-A708-4C29-8D00-064A63804CDA}">
      <dsp:nvSpPr>
        <dsp:cNvPr id="0" name=""/>
        <dsp:cNvSpPr/>
      </dsp:nvSpPr>
      <dsp:spPr>
        <a:xfrm>
          <a:off x="0" y="1703347"/>
          <a:ext cx="11179444" cy="4539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BD480-B7C5-43EB-81D6-68361EFDDC39}">
      <dsp:nvSpPr>
        <dsp:cNvPr id="0" name=""/>
        <dsp:cNvSpPr/>
      </dsp:nvSpPr>
      <dsp:spPr>
        <a:xfrm>
          <a:off x="137317" y="1805484"/>
          <a:ext cx="249668" cy="2496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62DC0-9A03-4CAA-8EAB-107CAD3A8158}">
      <dsp:nvSpPr>
        <dsp:cNvPr id="0" name=""/>
        <dsp:cNvSpPr/>
      </dsp:nvSpPr>
      <dsp:spPr>
        <a:xfrm>
          <a:off x="524302" y="1703347"/>
          <a:ext cx="10655141" cy="45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042" tIns="48042" rIns="48042" bIns="48042" numCol="1" spcCol="1270" anchor="ctr" anchorCtr="0">
          <a:noAutofit/>
        </a:bodyPr>
        <a:lstStyle/>
        <a:p>
          <a:pPr marL="0" lvl="0" indent="0" algn="l" defTabSz="755650">
            <a:lnSpc>
              <a:spcPct val="100000"/>
            </a:lnSpc>
            <a:spcBef>
              <a:spcPct val="0"/>
            </a:spcBef>
            <a:spcAft>
              <a:spcPct val="35000"/>
            </a:spcAft>
            <a:buNone/>
          </a:pPr>
          <a:r>
            <a:rPr lang="fr-FR" sz="1700" kern="1200" dirty="0"/>
            <a:t>Aide à réduire le coût de l'extension du réseau électrique, et répond à toutes les normes de code du réseau requises.</a:t>
          </a:r>
          <a:endParaRPr lang="en-US" sz="1700" kern="1200" dirty="0"/>
        </a:p>
      </dsp:txBody>
      <dsp:txXfrm>
        <a:off x="524302" y="1703347"/>
        <a:ext cx="10655141" cy="453941"/>
      </dsp:txXfrm>
    </dsp:sp>
    <dsp:sp modelId="{B7BC8FB0-0A3B-4EDD-9988-9B4230DA1A25}">
      <dsp:nvSpPr>
        <dsp:cNvPr id="0" name=""/>
        <dsp:cNvSpPr/>
      </dsp:nvSpPr>
      <dsp:spPr>
        <a:xfrm>
          <a:off x="0" y="2270774"/>
          <a:ext cx="11179444" cy="4539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9EBD0D-9CBA-4A0E-B1C8-BDC93739D79D}">
      <dsp:nvSpPr>
        <dsp:cNvPr id="0" name=""/>
        <dsp:cNvSpPr/>
      </dsp:nvSpPr>
      <dsp:spPr>
        <a:xfrm>
          <a:off x="137317" y="2372911"/>
          <a:ext cx="249668" cy="2496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D7FB6B-A9C0-436A-9452-E9BDCF449C48}">
      <dsp:nvSpPr>
        <dsp:cNvPr id="0" name=""/>
        <dsp:cNvSpPr/>
      </dsp:nvSpPr>
      <dsp:spPr>
        <a:xfrm>
          <a:off x="524302" y="2270774"/>
          <a:ext cx="10655141" cy="45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042" tIns="48042" rIns="48042" bIns="48042" numCol="1" spcCol="1270" anchor="ctr" anchorCtr="0">
          <a:noAutofit/>
        </a:bodyPr>
        <a:lstStyle/>
        <a:p>
          <a:pPr marL="0" lvl="0" indent="0" algn="l" defTabSz="755650">
            <a:lnSpc>
              <a:spcPct val="100000"/>
            </a:lnSpc>
            <a:spcBef>
              <a:spcPct val="0"/>
            </a:spcBef>
            <a:spcAft>
              <a:spcPct val="35000"/>
            </a:spcAft>
            <a:buNone/>
          </a:pPr>
          <a:r>
            <a:rPr lang="fr-FR" sz="1700" kern="1200" dirty="0"/>
            <a:t>Conception modulaire permet une flexibilité accrue et occupe moins d’espace</a:t>
          </a:r>
          <a:r>
            <a:rPr lang="en-US" sz="1700" kern="1200" dirty="0"/>
            <a:t>.</a:t>
          </a:r>
        </a:p>
      </dsp:txBody>
      <dsp:txXfrm>
        <a:off x="524302" y="2270774"/>
        <a:ext cx="10655141" cy="453941"/>
      </dsp:txXfrm>
    </dsp:sp>
    <dsp:sp modelId="{F6149F6B-9E3A-4FA8-9AC6-B77F560DC235}">
      <dsp:nvSpPr>
        <dsp:cNvPr id="0" name=""/>
        <dsp:cNvSpPr/>
      </dsp:nvSpPr>
      <dsp:spPr>
        <a:xfrm>
          <a:off x="0" y="2838201"/>
          <a:ext cx="11179444" cy="4539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36A98-D791-4860-80AB-E1711E7C03D3}">
      <dsp:nvSpPr>
        <dsp:cNvPr id="0" name=""/>
        <dsp:cNvSpPr/>
      </dsp:nvSpPr>
      <dsp:spPr>
        <a:xfrm>
          <a:off x="137317" y="2940338"/>
          <a:ext cx="249668" cy="24966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A3D66C-4D78-44CB-8043-A1430F2A30A1}">
      <dsp:nvSpPr>
        <dsp:cNvPr id="0" name=""/>
        <dsp:cNvSpPr/>
      </dsp:nvSpPr>
      <dsp:spPr>
        <a:xfrm>
          <a:off x="524302" y="2838201"/>
          <a:ext cx="10655141" cy="45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042" tIns="48042" rIns="48042" bIns="48042" numCol="1" spcCol="1270" anchor="ctr" anchorCtr="0">
          <a:noAutofit/>
        </a:bodyPr>
        <a:lstStyle/>
        <a:p>
          <a:pPr marL="0" lvl="0" indent="0" algn="l" defTabSz="800100">
            <a:lnSpc>
              <a:spcPct val="100000"/>
            </a:lnSpc>
            <a:spcBef>
              <a:spcPct val="0"/>
            </a:spcBef>
            <a:spcAft>
              <a:spcPct val="35000"/>
            </a:spcAft>
            <a:buNone/>
          </a:pPr>
          <a:r>
            <a:rPr lang="fr-FR" sz="1800" kern="1200" dirty="0"/>
            <a:t>Produit de faibles niveaux de bruit sonore et électrique grâce à sa conception.</a:t>
          </a:r>
          <a:endParaRPr lang="en-US" sz="1800" kern="1200" dirty="0"/>
        </a:p>
      </dsp:txBody>
      <dsp:txXfrm>
        <a:off x="524302" y="2838201"/>
        <a:ext cx="10655141" cy="453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2EABF-68C3-4AA0-8065-7849931FB894}">
      <dsp:nvSpPr>
        <dsp:cNvPr id="0" name=""/>
        <dsp:cNvSpPr/>
      </dsp:nvSpPr>
      <dsp:spPr>
        <a:xfrm>
          <a:off x="0" y="423"/>
          <a:ext cx="10011033" cy="9912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261FFA-0BE7-41B9-B864-B59F448ECCBD}">
      <dsp:nvSpPr>
        <dsp:cNvPr id="0" name=""/>
        <dsp:cNvSpPr/>
      </dsp:nvSpPr>
      <dsp:spPr>
        <a:xfrm>
          <a:off x="299866" y="223465"/>
          <a:ext cx="545212" cy="5452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3F2B4-8415-4274-81DA-0BADAF330233}">
      <dsp:nvSpPr>
        <dsp:cNvPr id="0" name=""/>
        <dsp:cNvSpPr/>
      </dsp:nvSpPr>
      <dsp:spPr>
        <a:xfrm>
          <a:off x="1144945" y="423"/>
          <a:ext cx="8866087" cy="99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12" tIns="104912" rIns="104912" bIns="104912" numCol="1" spcCol="1270" anchor="ctr" anchorCtr="0">
          <a:noAutofit/>
        </a:bodyPr>
        <a:lstStyle/>
        <a:p>
          <a:pPr marL="0" lvl="0" indent="0" algn="l" defTabSz="755650">
            <a:lnSpc>
              <a:spcPct val="100000"/>
            </a:lnSpc>
            <a:spcBef>
              <a:spcPct val="0"/>
            </a:spcBef>
            <a:spcAft>
              <a:spcPct val="35000"/>
            </a:spcAft>
            <a:buNone/>
          </a:pPr>
          <a:r>
            <a:rPr lang="fr-FR" sz="1700" kern="1200" dirty="0"/>
            <a:t>Énergie NB risquerait de ne pas satisfaire aux normes de fiabilité et exigences réglementaires.</a:t>
          </a:r>
          <a:endParaRPr lang="en-US" sz="1700" kern="1200" dirty="0"/>
        </a:p>
      </dsp:txBody>
      <dsp:txXfrm>
        <a:off x="1144945" y="423"/>
        <a:ext cx="8866087" cy="991295"/>
      </dsp:txXfrm>
    </dsp:sp>
    <dsp:sp modelId="{5B971860-D45F-4040-82F7-54B1597C192E}">
      <dsp:nvSpPr>
        <dsp:cNvPr id="0" name=""/>
        <dsp:cNvSpPr/>
      </dsp:nvSpPr>
      <dsp:spPr>
        <a:xfrm>
          <a:off x="0" y="1239542"/>
          <a:ext cx="10011033" cy="9912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D610C-EAC9-4611-86E7-1806706308BA}">
      <dsp:nvSpPr>
        <dsp:cNvPr id="0" name=""/>
        <dsp:cNvSpPr/>
      </dsp:nvSpPr>
      <dsp:spPr>
        <a:xfrm>
          <a:off x="299866" y="1462583"/>
          <a:ext cx="545212" cy="5452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FCC8CE-87BC-4B1F-9F4B-29A8F1D44DE4}">
      <dsp:nvSpPr>
        <dsp:cNvPr id="0" name=""/>
        <dsp:cNvSpPr/>
      </dsp:nvSpPr>
      <dsp:spPr>
        <a:xfrm>
          <a:off x="1144945" y="1239542"/>
          <a:ext cx="8866087" cy="99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12" tIns="104912" rIns="104912" bIns="104912" numCol="1" spcCol="1270" anchor="ctr" anchorCtr="0">
          <a:noAutofit/>
        </a:bodyPr>
        <a:lstStyle/>
        <a:p>
          <a:pPr marL="0" lvl="0" indent="0" algn="l" defTabSz="755650">
            <a:lnSpc>
              <a:spcPct val="100000"/>
            </a:lnSpc>
            <a:spcBef>
              <a:spcPct val="0"/>
            </a:spcBef>
            <a:spcAft>
              <a:spcPct val="35000"/>
            </a:spcAft>
            <a:buNone/>
          </a:pPr>
          <a:r>
            <a:rPr lang="fr-FR" sz="1700" kern="1200" dirty="0"/>
            <a:t>Des problèmes de rendement de la tension pourraient entraîner des interruptions de service généralisées dans certaines parties du Canada atlantique.</a:t>
          </a:r>
          <a:endParaRPr lang="en-US" sz="1700" kern="1200" dirty="0"/>
        </a:p>
      </dsp:txBody>
      <dsp:txXfrm>
        <a:off x="1144945" y="1239542"/>
        <a:ext cx="8866087" cy="991295"/>
      </dsp:txXfrm>
    </dsp:sp>
    <dsp:sp modelId="{A86CC336-2223-4B85-9C5E-E9907940BE32}">
      <dsp:nvSpPr>
        <dsp:cNvPr id="0" name=""/>
        <dsp:cNvSpPr/>
      </dsp:nvSpPr>
      <dsp:spPr>
        <a:xfrm>
          <a:off x="0" y="2478661"/>
          <a:ext cx="10011033" cy="9912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49CCC-CAC5-426C-A826-7B3BC094BE8C}">
      <dsp:nvSpPr>
        <dsp:cNvPr id="0" name=""/>
        <dsp:cNvSpPr/>
      </dsp:nvSpPr>
      <dsp:spPr>
        <a:xfrm>
          <a:off x="299866" y="2701702"/>
          <a:ext cx="545212" cy="5452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61C4E-BC87-4276-A7B3-85D4BF630F05}">
      <dsp:nvSpPr>
        <dsp:cNvPr id="0" name=""/>
        <dsp:cNvSpPr/>
      </dsp:nvSpPr>
      <dsp:spPr>
        <a:xfrm>
          <a:off x="1144945" y="2478661"/>
          <a:ext cx="8866087" cy="99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12" tIns="104912" rIns="104912" bIns="104912" numCol="1" spcCol="1270" anchor="ctr" anchorCtr="0">
          <a:noAutofit/>
        </a:bodyPr>
        <a:lstStyle/>
        <a:p>
          <a:pPr marL="0" lvl="0" indent="0" algn="l" defTabSz="755650">
            <a:lnSpc>
              <a:spcPct val="100000"/>
            </a:lnSpc>
            <a:spcBef>
              <a:spcPct val="0"/>
            </a:spcBef>
            <a:spcAft>
              <a:spcPct val="35000"/>
            </a:spcAft>
            <a:buNone/>
          </a:pPr>
          <a:r>
            <a:rPr lang="fr-FR" sz="1700" kern="1200" dirty="0"/>
            <a:t>Les normes de fiabilité nord-américaines (NERC) exigent que les services publics traitent les problèmes de rendement de la tension identifiés afin de maintenir un réseau électrique fiable.</a:t>
          </a:r>
          <a:endParaRPr lang="en-US" sz="1700" kern="1200" dirty="0"/>
        </a:p>
      </dsp:txBody>
      <dsp:txXfrm>
        <a:off x="1144945" y="2478661"/>
        <a:ext cx="8866087" cy="9912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BFCC5-6B74-443D-998F-AEFA50E60801}">
      <dsp:nvSpPr>
        <dsp:cNvPr id="0" name=""/>
        <dsp:cNvSpPr/>
      </dsp:nvSpPr>
      <dsp:spPr>
        <a:xfrm>
          <a:off x="0" y="543"/>
          <a:ext cx="5257801" cy="1244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kern="1200" dirty="0"/>
            <a:t>Solution 1 - Installer un STATCOM de 300 </a:t>
          </a:r>
          <a:r>
            <a:rPr lang="fr-FR" sz="1600" b="1" kern="1200" dirty="0" err="1"/>
            <a:t>Mvar</a:t>
          </a:r>
          <a:r>
            <a:rPr lang="fr-FR" sz="1600" b="1" kern="1200" dirty="0"/>
            <a:t> à Salisbury. Le STATCOM est un dispositif basé sur l'électronique de puissance à réaction rapide qui fournit et absorbe rapidement de la puissance réactive, régulant ainsi la tension.</a:t>
          </a:r>
          <a:endParaRPr lang="en-US" sz="1600" kern="1200" dirty="0"/>
        </a:p>
      </dsp:txBody>
      <dsp:txXfrm>
        <a:off x="60748" y="61291"/>
        <a:ext cx="5136305" cy="1122931"/>
      </dsp:txXfrm>
    </dsp:sp>
    <dsp:sp modelId="{58B5D52E-369C-41AD-ABC1-49330DB83CA7}">
      <dsp:nvSpPr>
        <dsp:cNvPr id="0" name=""/>
        <dsp:cNvSpPr/>
      </dsp:nvSpPr>
      <dsp:spPr>
        <a:xfrm>
          <a:off x="0" y="1257950"/>
          <a:ext cx="5257801" cy="1244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kern="1200" dirty="0"/>
            <a:t>Solution 2 - Installer un compensateur statique de puissance réactive de 300 </a:t>
          </a:r>
          <a:r>
            <a:rPr lang="fr-FR" sz="1600" b="1" kern="1200" dirty="0" err="1"/>
            <a:t>Mvar</a:t>
          </a:r>
          <a:r>
            <a:rPr lang="fr-FR" sz="1600" b="1" kern="1200" dirty="0"/>
            <a:t> à Salisbury.</a:t>
          </a:r>
          <a:endParaRPr lang="en-US" sz="1600" kern="1200" dirty="0"/>
        </a:p>
      </dsp:txBody>
      <dsp:txXfrm>
        <a:off x="60748" y="1318698"/>
        <a:ext cx="5136305" cy="1122931"/>
      </dsp:txXfrm>
    </dsp:sp>
    <dsp:sp modelId="{FA44C632-87B5-4590-BCC2-23C539B7DC5D}">
      <dsp:nvSpPr>
        <dsp:cNvPr id="0" name=""/>
        <dsp:cNvSpPr/>
      </dsp:nvSpPr>
      <dsp:spPr>
        <a:xfrm>
          <a:off x="0" y="2515357"/>
          <a:ext cx="5257801" cy="1244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kern="1200" dirty="0"/>
            <a:t>Solution 3 - Installer des condensateurs synchrones d'une puissance totale de 300 </a:t>
          </a:r>
          <a:r>
            <a:rPr lang="fr-FR" sz="1600" b="1" kern="1200" dirty="0" err="1"/>
            <a:t>Mvar</a:t>
          </a:r>
          <a:r>
            <a:rPr lang="fr-FR" sz="1600" b="1" kern="1200" dirty="0"/>
            <a:t> à Salisbury.</a:t>
          </a:r>
          <a:endParaRPr lang="en-US" sz="1600" kern="1200" dirty="0"/>
        </a:p>
      </dsp:txBody>
      <dsp:txXfrm>
        <a:off x="60748" y="2576105"/>
        <a:ext cx="5136305" cy="11229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1A7A0-BE75-4E61-9261-65ACA0E3F0E2}">
      <dsp:nvSpPr>
        <dsp:cNvPr id="0" name=""/>
        <dsp:cNvSpPr/>
      </dsp:nvSpPr>
      <dsp:spPr>
        <a:xfrm>
          <a:off x="2044800" y="237373"/>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FA8AC-BDE2-4B93-85CE-056CFFA35FB6}">
      <dsp:nvSpPr>
        <dsp:cNvPr id="0" name=""/>
        <dsp:cNvSpPr/>
      </dsp:nvSpPr>
      <dsp:spPr>
        <a:xfrm>
          <a:off x="2512800" y="705373"/>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188CB-67A5-45E9-8DA5-BE5CBFAB9963}">
      <dsp:nvSpPr>
        <dsp:cNvPr id="0" name=""/>
        <dsp:cNvSpPr/>
      </dsp:nvSpPr>
      <dsp:spPr>
        <a:xfrm>
          <a:off x="1342800" y="3117373"/>
          <a:ext cx="3600000"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dirty="0"/>
            <a:t>Le 25 juillet 2025, le projet de la nouvelle technologie a été approuvé par LA CESPNB.</a:t>
          </a:r>
          <a:endParaRPr lang="en-US" sz="1600" kern="1200" dirty="0"/>
        </a:p>
      </dsp:txBody>
      <dsp:txXfrm>
        <a:off x="1342800" y="3117373"/>
        <a:ext cx="3600000" cy="996591"/>
      </dsp:txXfrm>
    </dsp:sp>
    <dsp:sp modelId="{0D54DB83-3EDF-4BB1-BDBD-8A0D0A47BA8D}">
      <dsp:nvSpPr>
        <dsp:cNvPr id="0" name=""/>
        <dsp:cNvSpPr/>
      </dsp:nvSpPr>
      <dsp:spPr>
        <a:xfrm>
          <a:off x="6274800" y="237373"/>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DBFAAC-5358-4C45-BEE7-B2C66E735E7D}">
      <dsp:nvSpPr>
        <dsp:cNvPr id="0" name=""/>
        <dsp:cNvSpPr/>
      </dsp:nvSpPr>
      <dsp:spPr>
        <a:xfrm>
          <a:off x="6742800" y="705373"/>
          <a:ext cx="1260000" cy="126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A5D56-C41A-4B1A-90F5-67BCE3596B56}">
      <dsp:nvSpPr>
        <dsp:cNvPr id="0" name=""/>
        <dsp:cNvSpPr/>
      </dsp:nvSpPr>
      <dsp:spPr>
        <a:xfrm>
          <a:off x="5567616" y="2915005"/>
          <a:ext cx="3600000"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dirty="0"/>
            <a:t>La Loi sur l'électricité exige l'approbation de la </a:t>
          </a:r>
          <a:r>
            <a:rPr lang="fr-FR" sz="1600" kern="1200" dirty="0" err="1"/>
            <a:t>cespnb</a:t>
          </a:r>
          <a:r>
            <a:rPr lang="fr-FR" sz="1600" kern="1200" dirty="0"/>
            <a:t> pour les projets d'investissement dépassant 50 millions de dollars.</a:t>
          </a:r>
          <a:endParaRPr lang="en-US" sz="1600" kern="1200" dirty="0"/>
        </a:p>
      </dsp:txBody>
      <dsp:txXfrm>
        <a:off x="5567616" y="2915005"/>
        <a:ext cx="3600000" cy="9965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DCDC7-8DAB-4F31-8477-2DC047F9B835}">
      <dsp:nvSpPr>
        <dsp:cNvPr id="0" name=""/>
        <dsp:cNvSpPr/>
      </dsp:nvSpPr>
      <dsp:spPr>
        <a:xfrm>
          <a:off x="679" y="0"/>
          <a:ext cx="3663569" cy="1260339"/>
        </a:xfrm>
        <a:prstGeom prst="chevr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err="1"/>
            <a:t>Terminé</a:t>
          </a:r>
          <a:endParaRPr lang="en-CA" sz="2800" kern="1200" dirty="0"/>
        </a:p>
      </dsp:txBody>
      <dsp:txXfrm>
        <a:off x="630849" y="0"/>
        <a:ext cx="2403230" cy="1260339"/>
      </dsp:txXfrm>
    </dsp:sp>
    <dsp:sp modelId="{11F69881-0E84-49CE-8CFF-D70B72748F88}">
      <dsp:nvSpPr>
        <dsp:cNvPr id="0" name=""/>
        <dsp:cNvSpPr/>
      </dsp:nvSpPr>
      <dsp:spPr>
        <a:xfrm>
          <a:off x="3053199" y="25056"/>
          <a:ext cx="4787180" cy="1225444"/>
        </a:xfrm>
        <a:prstGeom prst="chevr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b="1" kern="1200" dirty="0"/>
            <a:t>En </a:t>
          </a:r>
          <a:r>
            <a:rPr lang="en-CA" sz="2800" b="1" kern="1200" dirty="0" err="1"/>
            <a:t>cours</a:t>
          </a:r>
          <a:endParaRPr lang="en-CA" sz="2800" kern="1200" dirty="0"/>
        </a:p>
      </dsp:txBody>
      <dsp:txXfrm>
        <a:off x="3665921" y="25056"/>
        <a:ext cx="3561736" cy="1225444"/>
      </dsp:txXfrm>
    </dsp:sp>
    <dsp:sp modelId="{AF2422E2-9CE2-4FFF-9BEF-6C0100184527}">
      <dsp:nvSpPr>
        <dsp:cNvPr id="0" name=""/>
        <dsp:cNvSpPr/>
      </dsp:nvSpPr>
      <dsp:spPr>
        <a:xfrm>
          <a:off x="7254539" y="28158"/>
          <a:ext cx="4086245" cy="1204021"/>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CA" sz="2800" kern="1200" dirty="0"/>
            <a:t>Pas encore </a:t>
          </a:r>
          <a:r>
            <a:rPr lang="en-CA" sz="2800" kern="1200" dirty="0" err="1"/>
            <a:t>commencé</a:t>
          </a:r>
          <a:endParaRPr lang="en-CA" sz="2800" kern="1200" dirty="0"/>
        </a:p>
      </dsp:txBody>
      <dsp:txXfrm>
        <a:off x="7856550" y="28158"/>
        <a:ext cx="2882224" cy="12040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F37371E-0633-6948-AE5A-1F38714FD511}" type="datetimeFigureOut">
              <a:rPr lang="en-US" smtClean="0"/>
              <a:t>5/6/2026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E6EE51D9-838F-914C-8868-E048CAFF6DF9}" type="slidenum">
              <a:rPr lang="en-US" smtClean="0"/>
              <a:t>‹#›</a:t>
            </a:fld>
            <a:endParaRPr lang="en-US"/>
          </a:p>
        </p:txBody>
      </p:sp>
    </p:spTree>
    <p:extLst>
      <p:ext uri="{BB962C8B-B14F-4D97-AF65-F5344CB8AC3E}">
        <p14:creationId xmlns:p14="http://schemas.microsoft.com/office/powerpoint/2010/main" val="121740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EE51D9-838F-914C-8868-E048CAFF6D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76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*NB annual peak net load from 2013 to 2024. The 2024 winter peak was relatively low due to </a:t>
            </a:r>
            <a:r>
              <a:rPr lang="en-US" sz="1200" b="0" i="1" u="none" strike="noStrike" kern="1200" baseline="0" dirty="0" err="1">
                <a:solidFill>
                  <a:schemeClr val="tx1"/>
                </a:solidFill>
                <a:latin typeface="+mn-lt"/>
                <a:ea typeface="+mn-ea"/>
                <a:cs typeface="+mn-cs"/>
              </a:rPr>
              <a:t>verymild</a:t>
            </a:r>
            <a:r>
              <a:rPr lang="en-US" sz="1200" b="0" i="1" u="none" strike="noStrike" kern="1200" baseline="0" dirty="0">
                <a:solidFill>
                  <a:schemeClr val="tx1"/>
                </a:solidFill>
                <a:latin typeface="+mn-lt"/>
                <a:ea typeface="+mn-ea"/>
                <a:cs typeface="+mn-cs"/>
              </a:rPr>
              <a:t> winter weather conditions.</a:t>
            </a:r>
            <a:endParaRPr lang="en-US" sz="1200" b="0" i="0" u="none" strike="noStrike" kern="1200" baseline="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10</a:t>
            </a:fld>
            <a:endParaRPr lang="en-US"/>
          </a:p>
        </p:txBody>
      </p:sp>
    </p:spTree>
    <p:extLst>
      <p:ext uri="{BB962C8B-B14F-4D97-AF65-F5344CB8AC3E}">
        <p14:creationId xmlns:p14="http://schemas.microsoft.com/office/powerpoint/2010/main" val="323048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11</a:t>
            </a:fld>
            <a:endParaRPr lang="en-US"/>
          </a:p>
        </p:txBody>
      </p:sp>
    </p:spTree>
    <p:extLst>
      <p:ext uri="{BB962C8B-B14F-4D97-AF65-F5344CB8AC3E}">
        <p14:creationId xmlns:p14="http://schemas.microsoft.com/office/powerpoint/2010/main" val="165244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12</a:t>
            </a:fld>
            <a:endParaRPr lang="en-US"/>
          </a:p>
        </p:txBody>
      </p:sp>
    </p:spTree>
    <p:extLst>
      <p:ext uri="{BB962C8B-B14F-4D97-AF65-F5344CB8AC3E}">
        <p14:creationId xmlns:p14="http://schemas.microsoft.com/office/powerpoint/2010/main" val="335224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Three options for the Dynamic Reactive Support project were assessed based on Class 4 estimates for 21 each option. The option selected by NB Power is to add a 300 MVAR Static Synchronous Compensator 22 (“STATCOM”) to the Salisbury Terminal in combination with 302.5 MVAR of static capacitor bank support 23 (not included in this application). The Class 4 estimate for the Dynamic Reactive Support project is $133.4 </a:t>
            </a:r>
            <a:endParaRPr lang="en-CA" b="1" dirty="0"/>
          </a:p>
        </p:txBody>
      </p:sp>
      <p:sp>
        <p:nvSpPr>
          <p:cNvPr id="4" name="Slide Number Placeholder 3"/>
          <p:cNvSpPr>
            <a:spLocks noGrp="1"/>
          </p:cNvSpPr>
          <p:nvPr>
            <p:ph type="sldNum" sz="quarter" idx="5"/>
          </p:nvPr>
        </p:nvSpPr>
        <p:spPr/>
        <p:txBody>
          <a:bodyPr/>
          <a:lstStyle/>
          <a:p>
            <a:fld id="{E6EE51D9-838F-914C-8868-E048CAFF6DF9}" type="slidenum">
              <a:rPr lang="en-US" smtClean="0"/>
              <a:t>13</a:t>
            </a:fld>
            <a:endParaRPr lang="en-US"/>
          </a:p>
        </p:txBody>
      </p:sp>
    </p:spTree>
    <p:extLst>
      <p:ext uri="{BB962C8B-B14F-4D97-AF65-F5344CB8AC3E}">
        <p14:creationId xmlns:p14="http://schemas.microsoft.com/office/powerpoint/2010/main" val="371356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F3A71-623B-47AA-372B-2ECBAEFF3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5C291-E3EA-AF22-B14C-D48C7D9B9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D0FFF-4200-598D-D792-561567BD3CB9}"/>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Three options for the Dynamic Reactive Support project were assessed based on Class 4 estimates for 21 each option. The option selected by NB Power is to add a 300 MVAR Static Synchronous Compensator 22 (“STATCOM”) to the Salisbury Terminal in combination with 302.5 MVAR of static capacitor bank support 23 (not included in this application). The Class 4 estimate for the Dynamic Reactive Support project is $133.4 </a:t>
            </a:r>
            <a:endParaRPr lang="en-CA" b="1" dirty="0"/>
          </a:p>
        </p:txBody>
      </p:sp>
      <p:sp>
        <p:nvSpPr>
          <p:cNvPr id="4" name="Slide Number Placeholder 3">
            <a:extLst>
              <a:ext uri="{FF2B5EF4-FFF2-40B4-BE49-F238E27FC236}">
                <a16:creationId xmlns:a16="http://schemas.microsoft.com/office/drawing/2014/main" id="{76618647-8AF6-5E78-6E62-152542791796}"/>
              </a:ext>
            </a:extLst>
          </p:cNvPr>
          <p:cNvSpPr>
            <a:spLocks noGrp="1"/>
          </p:cNvSpPr>
          <p:nvPr>
            <p:ph type="sldNum" sz="quarter" idx="5"/>
          </p:nvPr>
        </p:nvSpPr>
        <p:spPr/>
        <p:txBody>
          <a:bodyPr/>
          <a:lstStyle/>
          <a:p>
            <a:fld id="{E6EE51D9-838F-914C-8868-E048CAFF6DF9}" type="slidenum">
              <a:rPr lang="en-US" smtClean="0"/>
              <a:t>14</a:t>
            </a:fld>
            <a:endParaRPr lang="en-US"/>
          </a:p>
        </p:txBody>
      </p:sp>
    </p:spTree>
    <p:extLst>
      <p:ext uri="{BB962C8B-B14F-4D97-AF65-F5344CB8AC3E}">
        <p14:creationId xmlns:p14="http://schemas.microsoft.com/office/powerpoint/2010/main" val="3809652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Our priorities for next year:</a:t>
            </a:r>
            <a:endParaRPr lang="en-US" dirty="0"/>
          </a:p>
          <a:p>
            <a:pPr>
              <a:buFont typeface="Arial" panose="020B0604020202020204" pitchFamily="34" charset="0"/>
              <a:buChar char="•"/>
            </a:pPr>
            <a:r>
              <a:rPr lang="en-US" dirty="0"/>
              <a:t>Advance key strategic initiatives</a:t>
            </a:r>
          </a:p>
          <a:p>
            <a:pPr>
              <a:buFont typeface="Arial" panose="020B0604020202020204" pitchFamily="34" charset="0"/>
              <a:buChar char="•"/>
            </a:pPr>
            <a:r>
              <a:rPr lang="en-US" dirty="0"/>
              <a:t>Strengthen collaboration across teams and partners</a:t>
            </a:r>
          </a:p>
          <a:p>
            <a:pPr>
              <a:buFont typeface="Arial" panose="020B0604020202020204" pitchFamily="34" charset="0"/>
              <a:buChar char="•"/>
            </a:pPr>
            <a:r>
              <a:rPr lang="en-US" dirty="0"/>
              <a:t>Implement innovative solutions to drive efficiency</a:t>
            </a:r>
          </a:p>
          <a:p>
            <a:pPr>
              <a:buFont typeface="Arial" panose="020B0604020202020204" pitchFamily="34" charset="0"/>
              <a:buChar char="•"/>
            </a:pPr>
            <a:r>
              <a:rPr lang="en-US" dirty="0"/>
              <a:t>Continue growing our people, skills, and capabilities</a:t>
            </a:r>
          </a:p>
          <a:p>
            <a:pPr>
              <a:buFont typeface="Arial" panose="020B0604020202020204" pitchFamily="34" charset="0"/>
              <a:buChar char="•"/>
            </a:pPr>
            <a:r>
              <a:rPr lang="en-US" dirty="0"/>
              <a:t>Deliver excellence with passion and purpose</a:t>
            </a:r>
          </a:p>
          <a:p>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15</a:t>
            </a:fld>
            <a:endParaRPr lang="en-US"/>
          </a:p>
        </p:txBody>
      </p:sp>
    </p:spTree>
    <p:extLst>
      <p:ext uri="{BB962C8B-B14F-4D97-AF65-F5344CB8AC3E}">
        <p14:creationId xmlns:p14="http://schemas.microsoft.com/office/powerpoint/2010/main" val="3140482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B912-A6FE-4912-2045-7A5D7ED73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2CA32-0AF0-CC3C-4497-1050377E8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18FCC-7987-0D0B-D0AB-6D296DD8C349}"/>
              </a:ext>
            </a:extLst>
          </p:cNvPr>
          <p:cNvSpPr>
            <a:spLocks noGrp="1"/>
          </p:cNvSpPr>
          <p:nvPr>
            <p:ph type="body" idx="1"/>
          </p:nvPr>
        </p:nvSpPr>
        <p:spPr/>
        <p:txBody>
          <a:bodyPr/>
          <a:lstStyle/>
          <a:p>
            <a:pPr>
              <a:buNone/>
            </a:pPr>
            <a:r>
              <a:rPr lang="en-US" b="1" dirty="0"/>
              <a:t>Our priorities for next year:</a:t>
            </a:r>
            <a:endParaRPr lang="en-US" dirty="0"/>
          </a:p>
          <a:p>
            <a:pPr>
              <a:buFont typeface="Arial" panose="020B0604020202020204" pitchFamily="34" charset="0"/>
              <a:buChar char="•"/>
            </a:pPr>
            <a:r>
              <a:rPr lang="en-US" dirty="0"/>
              <a:t>Advance key strategic initiatives</a:t>
            </a:r>
          </a:p>
          <a:p>
            <a:pPr>
              <a:buFont typeface="Arial" panose="020B0604020202020204" pitchFamily="34" charset="0"/>
              <a:buChar char="•"/>
            </a:pPr>
            <a:r>
              <a:rPr lang="en-US" dirty="0"/>
              <a:t>Strengthen collaboration across teams and partners</a:t>
            </a:r>
          </a:p>
          <a:p>
            <a:pPr>
              <a:buFont typeface="Arial" panose="020B0604020202020204" pitchFamily="34" charset="0"/>
              <a:buChar char="•"/>
            </a:pPr>
            <a:r>
              <a:rPr lang="en-US" dirty="0"/>
              <a:t>Implement innovative solutions to drive efficiency</a:t>
            </a:r>
          </a:p>
          <a:p>
            <a:pPr>
              <a:buFont typeface="Arial" panose="020B0604020202020204" pitchFamily="34" charset="0"/>
              <a:buChar char="•"/>
            </a:pPr>
            <a:r>
              <a:rPr lang="en-US" dirty="0"/>
              <a:t>Continue growing our people, skills, and capabilities</a:t>
            </a:r>
          </a:p>
          <a:p>
            <a:pPr>
              <a:buFont typeface="Arial" panose="020B0604020202020204" pitchFamily="34" charset="0"/>
              <a:buChar char="•"/>
            </a:pPr>
            <a:r>
              <a:rPr lang="en-US" dirty="0"/>
              <a:t>Deliver excellence with passion and purpose</a:t>
            </a:r>
          </a:p>
          <a:p>
            <a:endParaRPr lang="en-CA" dirty="0"/>
          </a:p>
        </p:txBody>
      </p:sp>
      <p:sp>
        <p:nvSpPr>
          <p:cNvPr id="4" name="Slide Number Placeholder 3">
            <a:extLst>
              <a:ext uri="{FF2B5EF4-FFF2-40B4-BE49-F238E27FC236}">
                <a16:creationId xmlns:a16="http://schemas.microsoft.com/office/drawing/2014/main" id="{A3BEA26C-7DF1-AD5F-4F84-DD37C0F7BA90}"/>
              </a:ext>
            </a:extLst>
          </p:cNvPr>
          <p:cNvSpPr>
            <a:spLocks noGrp="1"/>
          </p:cNvSpPr>
          <p:nvPr>
            <p:ph type="sldNum" sz="quarter" idx="5"/>
          </p:nvPr>
        </p:nvSpPr>
        <p:spPr/>
        <p:txBody>
          <a:bodyPr/>
          <a:lstStyle/>
          <a:p>
            <a:fld id="{E6EE51D9-838F-914C-8868-E048CAFF6DF9}" type="slidenum">
              <a:rPr lang="en-US" smtClean="0"/>
              <a:t>16</a:t>
            </a:fld>
            <a:endParaRPr lang="en-US"/>
          </a:p>
        </p:txBody>
      </p:sp>
    </p:spTree>
    <p:extLst>
      <p:ext uri="{BB962C8B-B14F-4D97-AF65-F5344CB8AC3E}">
        <p14:creationId xmlns:p14="http://schemas.microsoft.com/office/powerpoint/2010/main" val="21206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the opportunity to provide an update on the proposed STATCOM project</a:t>
            </a:r>
          </a:p>
          <a:p>
            <a:endParaRPr lang="en-CA" dirty="0"/>
          </a:p>
          <a:p>
            <a:r>
              <a:rPr lang="en-CA" dirty="0"/>
              <a:t>I am available to address your questions and invite my colleagues to join me in responding.</a:t>
            </a:r>
          </a:p>
          <a:p>
            <a:endParaRPr lang="en-CA" dirty="0"/>
          </a:p>
          <a:p>
            <a:r>
              <a:rPr lang="en-CA" dirty="0"/>
              <a:t>We invite you to contact us if you have any questions.</a:t>
            </a:r>
          </a:p>
        </p:txBody>
      </p:sp>
      <p:sp>
        <p:nvSpPr>
          <p:cNvPr id="4" name="Slide Number Placeholder 3"/>
          <p:cNvSpPr>
            <a:spLocks noGrp="1"/>
          </p:cNvSpPr>
          <p:nvPr>
            <p:ph type="sldNum" sz="quarter" idx="5"/>
          </p:nvPr>
        </p:nvSpPr>
        <p:spPr/>
        <p:txBody>
          <a:bodyPr/>
          <a:lstStyle/>
          <a:p>
            <a:fld id="{934EBEFC-8D03-4140-88B1-40EE9ED1E09C}" type="slidenum">
              <a:rPr lang="en-CA" smtClean="0"/>
              <a:t>18</a:t>
            </a:fld>
            <a:endParaRPr lang="en-CA"/>
          </a:p>
        </p:txBody>
      </p:sp>
    </p:spTree>
    <p:extLst>
      <p:ext uri="{BB962C8B-B14F-4D97-AF65-F5344CB8AC3E}">
        <p14:creationId xmlns:p14="http://schemas.microsoft.com/office/powerpoint/2010/main" val="151763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“Good evening, Mayor and </a:t>
            </a:r>
            <a:r>
              <a:rPr lang="en-US" sz="1200" b="0" i="0" kern="1200" dirty="0">
                <a:solidFill>
                  <a:srgbClr val="FF0000"/>
                </a:solidFill>
                <a:effectLst/>
                <a:highlight>
                  <a:srgbClr val="FFFF00"/>
                </a:highlight>
                <a:latin typeface="+mn-lt"/>
                <a:ea typeface="+mn-ea"/>
                <a:cs typeface="+mn-cs"/>
              </a:rPr>
              <a:t>Council</a:t>
            </a:r>
            <a:r>
              <a:rPr lang="en-US" sz="1200" b="0" i="0" kern="1200" dirty="0">
                <a:solidFill>
                  <a:srgbClr val="FF0000"/>
                </a:solidFill>
                <a:effectLst/>
                <a:latin typeface="+mn-lt"/>
                <a:ea typeface="+mn-ea"/>
                <a:cs typeface="+mn-cs"/>
              </a:rPr>
              <a:t>. </a:t>
            </a:r>
            <a:r>
              <a:rPr lang="en-US" sz="1200" b="0" i="0" kern="1200" dirty="0">
                <a:solidFill>
                  <a:schemeClr val="tx1"/>
                </a:solidFill>
                <a:effectLst/>
                <a:latin typeface="+mn-lt"/>
                <a:ea typeface="+mn-ea"/>
                <a:cs typeface="+mn-cs"/>
              </a:rPr>
              <a:t>My name is Karina Sparks and I am a Project Manager with NB Power, leading the first major STATCOM project in New Brunswick. I’m here to explain the proposed STATCOM Project in your area, why it’s needed, and what it means for the community. We’re also here to listen to your questions or any concerns you might have. If we don’t have an answer here tonight we will take it back to our team immediately and get back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2</a:t>
            </a:fld>
            <a:endParaRPr lang="en-US"/>
          </a:p>
        </p:txBody>
      </p:sp>
    </p:spTree>
    <p:extLst>
      <p:ext uri="{BB962C8B-B14F-4D97-AF65-F5344CB8AC3E}">
        <p14:creationId xmlns:p14="http://schemas.microsoft.com/office/powerpoint/2010/main" val="9775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0EFFA-A455-A9D7-E3A0-792ABE101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EBBB4-9D11-0AF2-736A-6094CF518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16BB4-927E-129C-0561-F093BF6B8D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“Good evening, Mayor and </a:t>
            </a:r>
            <a:r>
              <a:rPr lang="en-US" sz="1200" b="0" i="0" kern="1200" dirty="0">
                <a:solidFill>
                  <a:srgbClr val="FF0000"/>
                </a:solidFill>
                <a:effectLst/>
                <a:highlight>
                  <a:srgbClr val="FFFF00"/>
                </a:highlight>
                <a:latin typeface="+mn-lt"/>
                <a:ea typeface="+mn-ea"/>
                <a:cs typeface="+mn-cs"/>
              </a:rPr>
              <a:t>Council</a:t>
            </a:r>
            <a:r>
              <a:rPr lang="en-US" sz="1200" b="0" i="0" kern="1200" dirty="0">
                <a:solidFill>
                  <a:srgbClr val="FF0000"/>
                </a:solidFill>
                <a:effectLst/>
                <a:latin typeface="+mn-lt"/>
                <a:ea typeface="+mn-ea"/>
                <a:cs typeface="+mn-cs"/>
              </a:rPr>
              <a:t>. </a:t>
            </a:r>
            <a:r>
              <a:rPr lang="en-US" sz="1200" b="0" i="0" kern="1200" dirty="0">
                <a:solidFill>
                  <a:schemeClr val="tx1"/>
                </a:solidFill>
                <a:effectLst/>
                <a:latin typeface="+mn-lt"/>
                <a:ea typeface="+mn-ea"/>
                <a:cs typeface="+mn-cs"/>
              </a:rPr>
              <a:t>My name is Karina Sparks and I am a Project Manager with NB Power, leading the first major STATCOM project in New Brunswick. I’m here to explain the proposed STATCOM Project in your area, why it’s needed, and what it means for the community. We’re also here to listen to your questions or any concerns you might have. If we don’t have an answer here tonight we will take it back to our team immediately to find an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Purpose (Why are here?) I would like to give you an overview of our STATCOM Project and tell you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-Current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-Project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-Why this project matters to Salisbury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Construction and Impacts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Next Steps (Schedule)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Contact information</a:t>
            </a:r>
          </a:p>
          <a:p>
            <a:endParaRPr lang="en-CA" dirty="0"/>
          </a:p>
        </p:txBody>
      </p:sp>
      <p:sp>
        <p:nvSpPr>
          <p:cNvPr id="4" name="Slide Number Placeholder 3">
            <a:extLst>
              <a:ext uri="{FF2B5EF4-FFF2-40B4-BE49-F238E27FC236}">
                <a16:creationId xmlns:a16="http://schemas.microsoft.com/office/drawing/2014/main" id="{9E611F76-EB5D-3F16-2C36-E750673B864A}"/>
              </a:ext>
            </a:extLst>
          </p:cNvPr>
          <p:cNvSpPr>
            <a:spLocks noGrp="1"/>
          </p:cNvSpPr>
          <p:nvPr>
            <p:ph type="sldNum" sz="quarter" idx="5"/>
          </p:nvPr>
        </p:nvSpPr>
        <p:spPr/>
        <p:txBody>
          <a:bodyPr/>
          <a:lstStyle/>
          <a:p>
            <a:fld id="{E6EE51D9-838F-914C-8868-E048CAFF6DF9}" type="slidenum">
              <a:rPr lang="en-US" smtClean="0"/>
              <a:t>3</a:t>
            </a:fld>
            <a:endParaRPr lang="en-US"/>
          </a:p>
        </p:txBody>
      </p:sp>
    </p:spTree>
    <p:extLst>
      <p:ext uri="{BB962C8B-B14F-4D97-AF65-F5344CB8AC3E}">
        <p14:creationId xmlns:p14="http://schemas.microsoft.com/office/powerpoint/2010/main" val="171683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UVLS stands for Under‑Voltage Load Shedding.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It’s an automatic protection built into the power system that temporarily shuts off power to a small area if voltage drops too low.</a:t>
            </a:r>
          </a:p>
          <a:p>
            <a:pPr fontAlgn="t"/>
            <a:r>
              <a:rPr lang="en-US" sz="1200" b="0" i="0" kern="1200" dirty="0">
                <a:solidFill>
                  <a:schemeClr val="tx1"/>
                </a:solidFill>
                <a:effectLst/>
                <a:latin typeface="+mn-lt"/>
                <a:ea typeface="+mn-ea"/>
                <a:cs typeface="+mn-cs"/>
              </a:rPr>
              <a:t>It’s designed to protect the overall system and prevent a much larger outage, but it’s something we prefer to avoid relying on during normal system planning.</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If they ask </a:t>
            </a:r>
            <a:r>
              <a:rPr lang="en-US" sz="1200" b="1" i="1" kern="1200" dirty="0">
                <a:solidFill>
                  <a:schemeClr val="tx1"/>
                </a:solidFill>
                <a:effectLst/>
                <a:latin typeface="+mn-lt"/>
                <a:ea typeface="+mn-ea"/>
                <a:cs typeface="+mn-cs"/>
              </a:rPr>
              <a:t>why</a:t>
            </a:r>
            <a:r>
              <a:rPr lang="en-US" sz="1200" b="1" i="0" kern="1200" dirty="0">
                <a:solidFill>
                  <a:schemeClr val="tx1"/>
                </a:solidFill>
                <a:effectLst/>
                <a:latin typeface="+mn-lt"/>
                <a:ea typeface="+mn-ea"/>
                <a:cs typeface="+mn-cs"/>
              </a:rPr>
              <a:t> it’s not ideal to rely on UVLS</a:t>
            </a:r>
          </a:p>
          <a:p>
            <a:pPr fontAlgn="t"/>
            <a:r>
              <a:rPr lang="en-US" sz="1200" b="0" i="0" kern="1200" dirty="0">
                <a:solidFill>
                  <a:schemeClr val="tx1"/>
                </a:solidFill>
                <a:effectLst/>
                <a:latin typeface="+mn-lt"/>
                <a:ea typeface="+mn-ea"/>
                <a:cs typeface="+mn-cs"/>
              </a:rPr>
              <a:t>UVLS is effective as a last line of defense, but it does mean some customers lose power during certain events. Our goal with this project is to strengthen the system so it can ride through those events without needing to shed load.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Example</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can think of UVLS like a circuit breaker in your home. It works and protects the system, but if it’s tripping regularly, that’s a sign the system needs reinforcement</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UVLS is an automatic safety measure that briefly cuts power to a small area to protect the wider grid when voltage drops too low.</a:t>
            </a:r>
          </a:p>
          <a:p>
            <a:pPr fontAlgn="t"/>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4</a:t>
            </a:fld>
            <a:endParaRPr lang="en-US"/>
          </a:p>
        </p:txBody>
      </p:sp>
    </p:spTree>
    <p:extLst>
      <p:ext uri="{BB962C8B-B14F-4D97-AF65-F5344CB8AC3E}">
        <p14:creationId xmlns:p14="http://schemas.microsoft.com/office/powerpoint/2010/main" val="158521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19E3-A48B-DA4F-310F-57CFD56D0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E934F-E31E-86AC-50F9-6B16B9471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B38BD-1871-CF67-F201-2FD95FBBDF47}"/>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UVLS stands for Under‑Voltage Load Shedding.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It’s an automatic protection built into the power system that temporarily shuts off power to a small area if voltage drops too low.</a:t>
            </a:r>
          </a:p>
          <a:p>
            <a:pPr fontAlgn="t"/>
            <a:r>
              <a:rPr lang="en-US" sz="1200" b="0" i="0" kern="1200" dirty="0">
                <a:solidFill>
                  <a:schemeClr val="tx1"/>
                </a:solidFill>
                <a:effectLst/>
                <a:latin typeface="+mn-lt"/>
                <a:ea typeface="+mn-ea"/>
                <a:cs typeface="+mn-cs"/>
              </a:rPr>
              <a:t>It’s designed to protect the overall system and prevent a much larger outage, but it’s something we prefer to avoid relying on during normal system planning.</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If they ask </a:t>
            </a:r>
            <a:r>
              <a:rPr lang="en-US" sz="1200" b="1" i="1" kern="1200" dirty="0">
                <a:solidFill>
                  <a:schemeClr val="tx1"/>
                </a:solidFill>
                <a:effectLst/>
                <a:latin typeface="+mn-lt"/>
                <a:ea typeface="+mn-ea"/>
                <a:cs typeface="+mn-cs"/>
              </a:rPr>
              <a:t>why</a:t>
            </a:r>
            <a:r>
              <a:rPr lang="en-US" sz="1200" b="1" i="0" kern="1200" dirty="0">
                <a:solidFill>
                  <a:schemeClr val="tx1"/>
                </a:solidFill>
                <a:effectLst/>
                <a:latin typeface="+mn-lt"/>
                <a:ea typeface="+mn-ea"/>
                <a:cs typeface="+mn-cs"/>
              </a:rPr>
              <a:t> it’s not ideal to rely on UVLS</a:t>
            </a:r>
          </a:p>
          <a:p>
            <a:pPr fontAlgn="t"/>
            <a:r>
              <a:rPr lang="en-US" sz="1200" b="0" i="0" kern="1200" dirty="0">
                <a:solidFill>
                  <a:schemeClr val="tx1"/>
                </a:solidFill>
                <a:effectLst/>
                <a:latin typeface="+mn-lt"/>
                <a:ea typeface="+mn-ea"/>
                <a:cs typeface="+mn-cs"/>
              </a:rPr>
              <a:t>UVLS is effective as a last line of defense, but it does mean some customers lose power during certain events. Our goal with this project is to strengthen the system so it can ride through those events without needing to shed load.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Example</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can think of UVLS like a circuit breaker in your home. It works and protects the system, but if it’s tripping regularly, that’s a sign the system needs reinforcement</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UVLS is an automatic safety measure that briefly cuts power to a small area to protect the wider grid when voltage drops too low.</a:t>
            </a:r>
          </a:p>
          <a:p>
            <a:pPr fontAlgn="t"/>
            <a:endParaRPr lang="en-US"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BC35E6A2-E0E5-32F3-651B-076FA427497D}"/>
              </a:ext>
            </a:extLst>
          </p:cNvPr>
          <p:cNvSpPr>
            <a:spLocks noGrp="1"/>
          </p:cNvSpPr>
          <p:nvPr>
            <p:ph type="sldNum" sz="quarter" idx="5"/>
          </p:nvPr>
        </p:nvSpPr>
        <p:spPr/>
        <p:txBody>
          <a:bodyPr/>
          <a:lstStyle/>
          <a:p>
            <a:fld id="{E6EE51D9-838F-914C-8868-E048CAFF6DF9}" type="slidenum">
              <a:rPr lang="en-US" smtClean="0"/>
              <a:t>5</a:t>
            </a:fld>
            <a:endParaRPr lang="en-US"/>
          </a:p>
        </p:txBody>
      </p:sp>
    </p:spTree>
    <p:extLst>
      <p:ext uri="{BB962C8B-B14F-4D97-AF65-F5344CB8AC3E}">
        <p14:creationId xmlns:p14="http://schemas.microsoft.com/office/powerpoint/2010/main" val="182904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08CD0-DCAE-254F-820D-B88D8391B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03284-D462-B824-C336-7B5A60FF3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06A20-2C33-7874-4FDB-C516D2F6D60F}"/>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UVLS stands for Under‑Voltage Load Shedding.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It’s an automatic protection built into the power system that temporarily shuts off power to a small area if voltage drops too low.</a:t>
            </a:r>
          </a:p>
          <a:p>
            <a:pPr fontAlgn="t"/>
            <a:r>
              <a:rPr lang="en-US" sz="1200" b="0" i="0" kern="1200" dirty="0">
                <a:solidFill>
                  <a:schemeClr val="tx1"/>
                </a:solidFill>
                <a:effectLst/>
                <a:latin typeface="+mn-lt"/>
                <a:ea typeface="+mn-ea"/>
                <a:cs typeface="+mn-cs"/>
              </a:rPr>
              <a:t>It’s designed to protect the overall system and prevent a much larger outage, but it’s something we prefer to avoid relying on during normal system planning.</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If they ask </a:t>
            </a:r>
            <a:r>
              <a:rPr lang="en-US" sz="1200" b="1" i="1" kern="1200" dirty="0">
                <a:solidFill>
                  <a:schemeClr val="tx1"/>
                </a:solidFill>
                <a:effectLst/>
                <a:latin typeface="+mn-lt"/>
                <a:ea typeface="+mn-ea"/>
                <a:cs typeface="+mn-cs"/>
              </a:rPr>
              <a:t>why</a:t>
            </a:r>
            <a:r>
              <a:rPr lang="en-US" sz="1200" b="1" i="0" kern="1200" dirty="0">
                <a:solidFill>
                  <a:schemeClr val="tx1"/>
                </a:solidFill>
                <a:effectLst/>
                <a:latin typeface="+mn-lt"/>
                <a:ea typeface="+mn-ea"/>
                <a:cs typeface="+mn-cs"/>
              </a:rPr>
              <a:t> it’s not ideal to rely on UVLS</a:t>
            </a:r>
          </a:p>
          <a:p>
            <a:pPr fontAlgn="t"/>
            <a:r>
              <a:rPr lang="en-US" sz="1200" b="0" i="0" kern="1200" dirty="0">
                <a:solidFill>
                  <a:schemeClr val="tx1"/>
                </a:solidFill>
                <a:effectLst/>
                <a:latin typeface="+mn-lt"/>
                <a:ea typeface="+mn-ea"/>
                <a:cs typeface="+mn-cs"/>
              </a:rPr>
              <a:t>UVLS is effective as a last line of defense, but it does mean some customers lose power during certain events. Our goal with this project is to strengthen the system so it can ride through those events without needing to shed load.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Example</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can think of UVLS like a circuit breaker in your home. It works and protects the system, but if it’s tripping regularly, that’s a sign the system needs reinforcement</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UVLS is an automatic safety measure that briefly cuts power to a small area to protect the wider grid when voltage drops too low.</a:t>
            </a:r>
          </a:p>
          <a:p>
            <a:pPr fontAlgn="t"/>
            <a:endParaRPr lang="en-US"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B30B3B9C-D17B-74B2-EC3F-36C25CC62250}"/>
              </a:ext>
            </a:extLst>
          </p:cNvPr>
          <p:cNvSpPr>
            <a:spLocks noGrp="1"/>
          </p:cNvSpPr>
          <p:nvPr>
            <p:ph type="sldNum" sz="quarter" idx="5"/>
          </p:nvPr>
        </p:nvSpPr>
        <p:spPr/>
        <p:txBody>
          <a:bodyPr/>
          <a:lstStyle/>
          <a:p>
            <a:fld id="{E6EE51D9-838F-914C-8868-E048CAFF6DF9}" type="slidenum">
              <a:rPr lang="en-US" smtClean="0"/>
              <a:t>6</a:t>
            </a:fld>
            <a:endParaRPr lang="en-US"/>
          </a:p>
        </p:txBody>
      </p:sp>
    </p:spTree>
    <p:extLst>
      <p:ext uri="{BB962C8B-B14F-4D97-AF65-F5344CB8AC3E}">
        <p14:creationId xmlns:p14="http://schemas.microsoft.com/office/powerpoint/2010/main" val="3043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F8947-F9B5-B104-AA53-FAFE4AE53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E6745-2C2A-C838-F0F5-8DF448222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92B14-6BDC-2B60-3265-9B45AE6E9AAF}"/>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UVLS stands for Under‑Voltage Load Shedding.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It’s an automatic protection built into the power system that temporarily shuts off power to a small area if voltage drops too low.</a:t>
            </a:r>
          </a:p>
          <a:p>
            <a:pPr fontAlgn="t"/>
            <a:r>
              <a:rPr lang="en-US" sz="1200" b="0" i="0" kern="1200" dirty="0">
                <a:solidFill>
                  <a:schemeClr val="tx1"/>
                </a:solidFill>
                <a:effectLst/>
                <a:latin typeface="+mn-lt"/>
                <a:ea typeface="+mn-ea"/>
                <a:cs typeface="+mn-cs"/>
              </a:rPr>
              <a:t>It’s designed to protect the overall system and prevent a much larger outage, but it’s something we prefer to avoid relying on during normal system planning.</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If they ask </a:t>
            </a:r>
            <a:r>
              <a:rPr lang="en-US" sz="1200" b="1" i="1" kern="1200" dirty="0">
                <a:solidFill>
                  <a:schemeClr val="tx1"/>
                </a:solidFill>
                <a:effectLst/>
                <a:latin typeface="+mn-lt"/>
                <a:ea typeface="+mn-ea"/>
                <a:cs typeface="+mn-cs"/>
              </a:rPr>
              <a:t>why</a:t>
            </a:r>
            <a:r>
              <a:rPr lang="en-US" sz="1200" b="1" i="0" kern="1200" dirty="0">
                <a:solidFill>
                  <a:schemeClr val="tx1"/>
                </a:solidFill>
                <a:effectLst/>
                <a:latin typeface="+mn-lt"/>
                <a:ea typeface="+mn-ea"/>
                <a:cs typeface="+mn-cs"/>
              </a:rPr>
              <a:t> it’s not ideal to rely on UVLS</a:t>
            </a:r>
          </a:p>
          <a:p>
            <a:pPr fontAlgn="t"/>
            <a:r>
              <a:rPr lang="en-US" sz="1200" b="0" i="0" kern="1200" dirty="0">
                <a:solidFill>
                  <a:schemeClr val="tx1"/>
                </a:solidFill>
                <a:effectLst/>
                <a:latin typeface="+mn-lt"/>
                <a:ea typeface="+mn-ea"/>
                <a:cs typeface="+mn-cs"/>
              </a:rPr>
              <a:t>UVLS is effective as a last line of defense, but it does mean some customers lose power during certain events. Our goal with this project is to strengthen the system so it can ride through those events without needing to shed load.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Example</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can think of UVLS like a circuit breaker in your home. It works and protects the system, but if it’s tripping regularly, that’s a sign the system needs reinforcement</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UVLS is an automatic safety measure that briefly cuts power to a small area to protect the wider grid when voltage drops too low.</a:t>
            </a:r>
          </a:p>
          <a:p>
            <a:pPr fontAlgn="t"/>
            <a:endParaRPr lang="en-US"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3E3989B3-570E-5803-BFAD-99E8738FCCF9}"/>
              </a:ext>
            </a:extLst>
          </p:cNvPr>
          <p:cNvSpPr>
            <a:spLocks noGrp="1"/>
          </p:cNvSpPr>
          <p:nvPr>
            <p:ph type="sldNum" sz="quarter" idx="5"/>
          </p:nvPr>
        </p:nvSpPr>
        <p:spPr/>
        <p:txBody>
          <a:bodyPr/>
          <a:lstStyle/>
          <a:p>
            <a:fld id="{E6EE51D9-838F-914C-8868-E048CAFF6DF9}" type="slidenum">
              <a:rPr lang="en-US" smtClean="0"/>
              <a:t>7</a:t>
            </a:fld>
            <a:endParaRPr lang="en-US"/>
          </a:p>
        </p:txBody>
      </p:sp>
    </p:spTree>
    <p:extLst>
      <p:ext uri="{BB962C8B-B14F-4D97-AF65-F5344CB8AC3E}">
        <p14:creationId xmlns:p14="http://schemas.microsoft.com/office/powerpoint/2010/main" val="999907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5EFD0-DB9F-76D7-7B1C-F596A5EBC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90DBE-74B0-2DC6-7CF4-0D23295DB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5EBB-5CA1-7292-8C93-92B24374FAA7}"/>
              </a:ext>
            </a:extLst>
          </p:cNvPr>
          <p:cNvSpPr>
            <a:spLocks noGrp="1"/>
          </p:cNvSpPr>
          <p:nvPr>
            <p:ph type="body" idx="1"/>
          </p:nvPr>
        </p:nvSpPr>
        <p:spPr/>
        <p:txBody>
          <a:bodyPr/>
          <a:lstStyle/>
          <a:p>
            <a:r>
              <a:rPr lang="en-CA" dirty="0"/>
              <a:t>Thank you for the opportunity to provide an update on the proposed STATCOM project</a:t>
            </a:r>
          </a:p>
          <a:p>
            <a:endParaRPr lang="en-CA" dirty="0"/>
          </a:p>
          <a:p>
            <a:r>
              <a:rPr lang="en-CA" dirty="0"/>
              <a:t>I am available to address your questions and invite my colleagues to join me in responding.</a:t>
            </a:r>
          </a:p>
          <a:p>
            <a:endParaRPr lang="en-CA" dirty="0"/>
          </a:p>
          <a:p>
            <a:r>
              <a:rPr lang="en-CA" dirty="0"/>
              <a:t>We invite you to contact us if you have any questions.</a:t>
            </a:r>
          </a:p>
        </p:txBody>
      </p:sp>
      <p:sp>
        <p:nvSpPr>
          <p:cNvPr id="4" name="Slide Number Placeholder 3">
            <a:extLst>
              <a:ext uri="{FF2B5EF4-FFF2-40B4-BE49-F238E27FC236}">
                <a16:creationId xmlns:a16="http://schemas.microsoft.com/office/drawing/2014/main" id="{8FE8FC2C-0A6A-3B54-D551-069A899309B9}"/>
              </a:ext>
            </a:extLst>
          </p:cNvPr>
          <p:cNvSpPr>
            <a:spLocks noGrp="1"/>
          </p:cNvSpPr>
          <p:nvPr>
            <p:ph type="sldNum" sz="quarter" idx="5"/>
          </p:nvPr>
        </p:nvSpPr>
        <p:spPr/>
        <p:txBody>
          <a:bodyPr/>
          <a:lstStyle/>
          <a:p>
            <a:fld id="{934EBEFC-8D03-4140-88B1-40EE9ED1E09C}" type="slidenum">
              <a:rPr lang="en-CA" smtClean="0"/>
              <a:t>8</a:t>
            </a:fld>
            <a:endParaRPr lang="en-CA"/>
          </a:p>
        </p:txBody>
      </p:sp>
    </p:spTree>
    <p:extLst>
      <p:ext uri="{BB962C8B-B14F-4D97-AF65-F5344CB8AC3E}">
        <p14:creationId xmlns:p14="http://schemas.microsoft.com/office/powerpoint/2010/main" val="411031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EE51D9-838F-914C-8868-E048CAFF6DF9}" type="slidenum">
              <a:rPr lang="en-US" smtClean="0"/>
              <a:t>9</a:t>
            </a:fld>
            <a:endParaRPr lang="en-US"/>
          </a:p>
        </p:txBody>
      </p:sp>
    </p:spTree>
    <p:extLst>
      <p:ext uri="{BB962C8B-B14F-4D97-AF65-F5344CB8AC3E}">
        <p14:creationId xmlns:p14="http://schemas.microsoft.com/office/powerpoint/2010/main" val="144123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845C-9000-459D-9A98-07D7CB4C41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94796B1-4A96-4C1B-839B-5BE539882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2D50213-EF37-46D1-9F87-1CE9C5160F00}"/>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5" name="Footer Placeholder 4">
            <a:extLst>
              <a:ext uri="{FF2B5EF4-FFF2-40B4-BE49-F238E27FC236}">
                <a16:creationId xmlns:a16="http://schemas.microsoft.com/office/drawing/2014/main" id="{4818DBC2-151E-460E-A3A6-8816ADE14F4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79E5FF-3142-40DC-B469-B624D38147A3}"/>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257782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1457-F643-42BB-9488-1D4A432B7B8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B0923FA-9CDF-43E0-BA31-333B6A0963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2A4497-E9EB-4620-A006-320F40517EA5}"/>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5" name="Footer Placeholder 4">
            <a:extLst>
              <a:ext uri="{FF2B5EF4-FFF2-40B4-BE49-F238E27FC236}">
                <a16:creationId xmlns:a16="http://schemas.microsoft.com/office/drawing/2014/main" id="{5E878CAF-897F-4101-9307-E0F8FDA7AA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8125CDD-E833-4EC7-9C4D-555AEE2F7D30}"/>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2157954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E9D127-EB1C-4E7D-93DD-6FCEE5ED8D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DA0B5C9-9FBE-4C5F-BA9C-E859A5B12C4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F904C9-39C9-4CFF-9C0E-E52034ECEFD6}"/>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5" name="Footer Placeholder 4">
            <a:extLst>
              <a:ext uri="{FF2B5EF4-FFF2-40B4-BE49-F238E27FC236}">
                <a16:creationId xmlns:a16="http://schemas.microsoft.com/office/drawing/2014/main" id="{FCEC3E37-0986-41E5-8DB9-D4FFDF2B37D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950594-11FD-4122-BEDA-01238EAA2159}"/>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2703252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5D13B-469F-A64A-B5F0-B206F00193A4}"/>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457BB-E9F1-FA45-8732-1D316B9E349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86E1F3F0-A188-E649-A477-C109628F5714}"/>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6" name="Text Placeholder 3">
            <a:extLst>
              <a:ext uri="{FF2B5EF4-FFF2-40B4-BE49-F238E27FC236}">
                <a16:creationId xmlns:a16="http://schemas.microsoft.com/office/drawing/2014/main" id="{DFAA33FD-21E0-204F-8D83-E0220CBFC4B0}"/>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spTree>
    <p:extLst>
      <p:ext uri="{BB962C8B-B14F-4D97-AF65-F5344CB8AC3E}">
        <p14:creationId xmlns:p14="http://schemas.microsoft.com/office/powerpoint/2010/main" val="2626689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ditional slide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AFA1426-EEB8-0140-8A3A-E1B69AC3B67A}"/>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7595B8E1-F666-994C-A00C-81C8A2C688DA}"/>
              </a:ext>
            </a:extLst>
          </p:cNvPr>
          <p:cNvSpPr>
            <a:spLocks noGrp="1"/>
          </p:cNvSpPr>
          <p:nvPr>
            <p:ph type="body" sz="quarter" idx="10" hasCustomPrompt="1"/>
          </p:nvPr>
        </p:nvSpPr>
        <p:spPr>
          <a:xfrm>
            <a:off x="353535" y="284710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253171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dditional slide1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19D389F-48F7-934E-9A5F-652BD54ACD9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5DE7DD03-F063-FD40-9AC8-A090CA36DF39}"/>
              </a:ext>
            </a:extLst>
          </p:cNvPr>
          <p:cNvSpPr>
            <a:spLocks noGrp="1"/>
          </p:cNvSpPr>
          <p:nvPr>
            <p:ph type="body" sz="quarter" idx="10" hasCustomPrompt="1"/>
          </p:nvPr>
        </p:nvSpPr>
        <p:spPr>
          <a:xfrm>
            <a:off x="353535" y="3366655"/>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1652522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dditional slide19">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2"/>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29A5DA98-2D8C-5240-87DE-C43D0FB9EBA2}"/>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4291622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dditional slide1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a:blip r:embed="rId2"/>
          <a:srcRect/>
          <a:stretch/>
        </p:blipFill>
        <p:spPr>
          <a:xfrm>
            <a:off x="4774534" y="0"/>
            <a:ext cx="7416800"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666" y="0"/>
            <a:ext cx="92964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29A5DA98-2D8C-5240-87DE-C43D0FB9EBA2}"/>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455336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Slide ">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2"/>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Blank custom slide</a:t>
            </a:r>
          </a:p>
        </p:txBody>
      </p:sp>
      <p:sp>
        <p:nvSpPr>
          <p:cNvPr id="7" name="Text Placeholder 3">
            <a:extLst>
              <a:ext uri="{FF2B5EF4-FFF2-40B4-BE49-F238E27FC236}">
                <a16:creationId xmlns:a16="http://schemas.microsoft.com/office/drawing/2014/main" id="{29A5DA98-2D8C-5240-87DE-C43D0FB9EBA2}"/>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this for images, charts, screen shots that don’t fit into the arrow cutout</a:t>
            </a:r>
          </a:p>
        </p:txBody>
      </p:sp>
    </p:spTree>
    <p:extLst>
      <p:ext uri="{BB962C8B-B14F-4D97-AF65-F5344CB8AC3E}">
        <p14:creationId xmlns:p14="http://schemas.microsoft.com/office/powerpoint/2010/main" val="55386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rrow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004" r="7004"/>
          <a:stretch/>
        </p:blipFill>
        <p:spPr>
          <a:xfrm>
            <a:off x="1911767" y="0"/>
            <a:ext cx="10280233" cy="6861514"/>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660871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row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426" t="12900" r="31688" b="114"/>
          <a:stretch/>
        </p:blipFill>
        <p:spPr>
          <a:xfrm>
            <a:off x="4650580"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27186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66F1-2196-445E-A1AA-2FA967D5890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737309A-07F2-4FA6-9321-D7ABBC7831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D17338B-8292-4A9D-ADE3-590ADD43E176}"/>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5" name="Footer Placeholder 4">
            <a:extLst>
              <a:ext uri="{FF2B5EF4-FFF2-40B4-BE49-F238E27FC236}">
                <a16:creationId xmlns:a16="http://schemas.microsoft.com/office/drawing/2014/main" id="{6ED7D3A0-F797-4C4D-B881-AF5785D8FD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0D7A64-1870-4315-9300-9D0AFBCB4ABC}"/>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1593179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row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5" r="20074"/>
          <a:stretch/>
        </p:blipFill>
        <p:spPr>
          <a:xfrm>
            <a:off x="4774534" y="0"/>
            <a:ext cx="7416800"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9" name="Text Placeholder 3">
            <a:extLst>
              <a:ext uri="{FF2B5EF4-FFF2-40B4-BE49-F238E27FC236}">
                <a16:creationId xmlns:a16="http://schemas.microsoft.com/office/drawing/2014/main" id="{E4237313-6DE7-4DAC-B2AF-0E38C14073AF}"/>
              </a:ext>
            </a:extLst>
          </p:cNvPr>
          <p:cNvSpPr>
            <a:spLocks noGrp="1"/>
          </p:cNvSpPr>
          <p:nvPr>
            <p:ph type="body" sz="quarter" idx="11" hasCustomPrompt="1"/>
          </p:nvPr>
        </p:nvSpPr>
        <p:spPr>
          <a:xfrm>
            <a:off x="353534" y="3171826"/>
            <a:ext cx="5116831" cy="268768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Clr>
                <a:schemeClr val="tx2"/>
              </a:buClr>
              <a:buFont typeface="Arial" panose="020B0604020202020204" pitchFamily="34" charset="0"/>
              <a:buNone/>
              <a:defRPr sz="140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Slide copy here</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1</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2</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3 </a:t>
            </a:r>
          </a:p>
        </p:txBody>
      </p:sp>
    </p:spTree>
    <p:extLst>
      <p:ext uri="{BB962C8B-B14F-4D97-AF65-F5344CB8AC3E}">
        <p14:creationId xmlns:p14="http://schemas.microsoft.com/office/powerpoint/2010/main" val="3256924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394" t="15529" r="31430" b="551"/>
          <a:stretch/>
        </p:blipFill>
        <p:spPr>
          <a:xfrm>
            <a:off x="4650580"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2" y="0"/>
            <a:ext cx="9301163" cy="6857999"/>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Slide copy here</a:t>
            </a:r>
          </a:p>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endParaRPr lang="en-US"/>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1</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2</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3 </a:t>
            </a:r>
          </a:p>
          <a:p>
            <a:pPr lvl="0"/>
            <a:endParaRPr lang="en-US"/>
          </a:p>
          <a:p>
            <a:pPr lvl="0"/>
            <a:endParaRPr lang="en-US"/>
          </a:p>
        </p:txBody>
      </p:sp>
    </p:spTree>
    <p:extLst>
      <p:ext uri="{BB962C8B-B14F-4D97-AF65-F5344CB8AC3E}">
        <p14:creationId xmlns:p14="http://schemas.microsoft.com/office/powerpoint/2010/main" val="233201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15" r="15980"/>
          <a:stretch/>
        </p:blipFill>
        <p:spPr>
          <a:xfrm>
            <a:off x="4774534" y="0"/>
            <a:ext cx="7416800"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1757"/>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1" name="Text Placeholder 3">
            <a:extLst>
              <a:ext uri="{FF2B5EF4-FFF2-40B4-BE49-F238E27FC236}">
                <a16:creationId xmlns:a16="http://schemas.microsoft.com/office/drawing/2014/main" id="{A2293663-9B07-4E9C-888E-EE73C7CAC667}"/>
              </a:ext>
            </a:extLst>
          </p:cNvPr>
          <p:cNvSpPr>
            <a:spLocks noGrp="1"/>
          </p:cNvSpPr>
          <p:nvPr>
            <p:ph type="body" sz="quarter" idx="11" hasCustomPrompt="1"/>
          </p:nvPr>
        </p:nvSpPr>
        <p:spPr>
          <a:xfrm>
            <a:off x="353534" y="3171826"/>
            <a:ext cx="5116831" cy="268768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Slide copy here</a:t>
            </a:r>
          </a:p>
        </p:txBody>
      </p:sp>
    </p:spTree>
    <p:extLst>
      <p:ext uri="{BB962C8B-B14F-4D97-AF65-F5344CB8AC3E}">
        <p14:creationId xmlns:p14="http://schemas.microsoft.com/office/powerpoint/2010/main" val="2055527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row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325" r="13519"/>
          <a:stretch/>
        </p:blipFill>
        <p:spPr>
          <a:xfrm>
            <a:off x="4650580"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110349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row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056" r="21928"/>
          <a:stretch/>
        </p:blipFill>
        <p:spPr>
          <a:xfrm>
            <a:off x="4650580"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587272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row Slid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048" r="20574"/>
          <a:stretch/>
        </p:blipFill>
        <p:spPr>
          <a:xfrm>
            <a:off x="4650580"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4161627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rrow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3523" t="32018" r="1638" b="1140"/>
          <a:stretch/>
        </p:blipFill>
        <p:spPr>
          <a:xfrm>
            <a:off x="4650580"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382496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rrow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95" r="9476"/>
          <a:stretch/>
        </p:blipFill>
        <p:spPr>
          <a:xfrm>
            <a:off x="4650580"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Bullet 1</a:t>
            </a:r>
          </a:p>
          <a:p>
            <a:pPr lvl="0"/>
            <a:r>
              <a:rPr lang="en-US"/>
              <a:t>Bullet 2</a:t>
            </a:r>
          </a:p>
          <a:p>
            <a:pPr lvl="0"/>
            <a:r>
              <a:rPr lang="en-US"/>
              <a:t>Bullet 3</a:t>
            </a:r>
          </a:p>
        </p:txBody>
      </p:sp>
    </p:spTree>
    <p:extLst>
      <p:ext uri="{BB962C8B-B14F-4D97-AF65-F5344CB8AC3E}">
        <p14:creationId xmlns:p14="http://schemas.microsoft.com/office/powerpoint/2010/main" val="2929853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rrow Slide 1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
                    </a14:imgEffect>
                    <a14:imgEffect>
                      <a14:saturation sat="107000"/>
                    </a14:imgEffect>
                    <a14:imgEffect>
                      <a14:brightnessContrast bright="6000" contrast="10000"/>
                    </a14:imgEffect>
                  </a14:imgLayer>
                </a14:imgProps>
              </a:ext>
              <a:ext uri="{28A0092B-C50C-407E-A947-70E740481C1C}">
                <a14:useLocalDpi xmlns:a14="http://schemas.microsoft.com/office/drawing/2010/main"/>
              </a:ext>
            </a:extLst>
          </a:blip>
          <a:srcRect l="5468" r="15104"/>
          <a:stretch/>
        </p:blipFill>
        <p:spPr>
          <a:xfrm>
            <a:off x="5072063" y="0"/>
            <a:ext cx="7119937"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4"/>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5"/>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6"/>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425542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rrow Slide 1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8636" b="3811"/>
          <a:stretch/>
        </p:blipFill>
        <p:spPr>
          <a:xfrm>
            <a:off x="5066522" y="0"/>
            <a:ext cx="7125477"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02613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F555-CECA-406A-80EB-DB37BB98B0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12631DD-B225-4B5B-A882-35772AB42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90A919-74D6-4403-9786-FB46C923D7E1}"/>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5" name="Footer Placeholder 4">
            <a:extLst>
              <a:ext uri="{FF2B5EF4-FFF2-40B4-BE49-F238E27FC236}">
                <a16:creationId xmlns:a16="http://schemas.microsoft.com/office/drawing/2014/main" id="{DDAC8A52-190B-4C7B-8416-89CB6C4011C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9BFD9FF-7EEB-4B8C-9381-E363D7D8C12C}"/>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3139093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rrow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47" r="19269"/>
          <a:stretch/>
        </p:blipFill>
        <p:spPr>
          <a:xfrm flipH="1">
            <a:off x="4650578"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00407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rrow Slide 1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630" t="1403" r="15859" b="1403"/>
          <a:stretch/>
        </p:blipFill>
        <p:spPr>
          <a:xfrm>
            <a:off x="4650580"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604315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rrowSlide 1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20" t="26353" r="32085" b="95"/>
          <a:stretch/>
        </p:blipFill>
        <p:spPr>
          <a:xfrm>
            <a:off x="4650580" y="1"/>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00935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row Slide 1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08" t="7287" r="31542" b="7287"/>
          <a:stretch/>
        </p:blipFill>
        <p:spPr>
          <a:xfrm>
            <a:off x="4650580"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965255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rrow Slide 1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2" t="14462" r="33258" b="112"/>
          <a:stretch/>
        </p:blipFill>
        <p:spPr>
          <a:xfrm>
            <a:off x="4650576"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525631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rrow Slide 1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794" r="10554"/>
          <a:stretch/>
        </p:blipFill>
        <p:spPr>
          <a:xfrm>
            <a:off x="4650574"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Slide copy here</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1</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2</a:t>
            </a:r>
          </a:p>
          <a:p>
            <a:pPr marL="285750" marR="0" lvl="0" indent="-285750" algn="l" defTabSz="914400" rtl="0" eaLnBrk="1" fontAlgn="auto" latinLnBrk="0" hangingPunct="1">
              <a:lnSpc>
                <a:spcPct val="90000"/>
              </a:lnSpc>
              <a:spcBef>
                <a:spcPts val="1000"/>
              </a:spcBef>
              <a:spcAft>
                <a:spcPts val="0"/>
              </a:spcAft>
              <a:buClr>
                <a:schemeClr val="bg2"/>
              </a:buClr>
              <a:buSzTx/>
              <a:tabLst/>
              <a:defRPr/>
            </a:pPr>
            <a:r>
              <a:rPr lang="en-US"/>
              <a:t>Bullet 3 </a:t>
            </a:r>
          </a:p>
          <a:p>
            <a:pPr lvl="0"/>
            <a:endParaRPr lang="en-US"/>
          </a:p>
        </p:txBody>
      </p:sp>
    </p:spTree>
    <p:extLst>
      <p:ext uri="{BB962C8B-B14F-4D97-AF65-F5344CB8AC3E}">
        <p14:creationId xmlns:p14="http://schemas.microsoft.com/office/powerpoint/2010/main" val="502498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rrow Slide 1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132" t="9123" r="22422" b="593"/>
          <a:stretch/>
        </p:blipFill>
        <p:spPr>
          <a:xfrm>
            <a:off x="4774534" y="0"/>
            <a:ext cx="7416800"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9" name="Text Placeholder 3">
            <a:extLst>
              <a:ext uri="{FF2B5EF4-FFF2-40B4-BE49-F238E27FC236}">
                <a16:creationId xmlns:a16="http://schemas.microsoft.com/office/drawing/2014/main" id="{E4237313-6DE7-4DAC-B2AF-0E38C14073AF}"/>
              </a:ext>
            </a:extLst>
          </p:cNvPr>
          <p:cNvSpPr>
            <a:spLocks noGrp="1"/>
          </p:cNvSpPr>
          <p:nvPr>
            <p:ph type="body" sz="quarter" idx="11" hasCustomPrompt="1"/>
          </p:nvPr>
        </p:nvSpPr>
        <p:spPr>
          <a:xfrm>
            <a:off x="353534" y="3171826"/>
            <a:ext cx="5116831" cy="268768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Slide copy here</a:t>
            </a:r>
          </a:p>
        </p:txBody>
      </p:sp>
    </p:spTree>
    <p:extLst>
      <p:ext uri="{BB962C8B-B14F-4D97-AF65-F5344CB8AC3E}">
        <p14:creationId xmlns:p14="http://schemas.microsoft.com/office/powerpoint/2010/main" val="1126967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rrow Slide 2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64" r="26745"/>
          <a:stretch/>
        </p:blipFill>
        <p:spPr>
          <a:xfrm flipH="1">
            <a:off x="4650574"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918045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rrow Slide 2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917" t="1650" r="10917" b="1650"/>
          <a:stretch/>
        </p:blipFill>
        <p:spPr>
          <a:xfrm>
            <a:off x="4650576"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412198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row Slide 2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567" t="6222" r="-3142" b="10590"/>
          <a:stretch/>
        </p:blipFill>
        <p:spPr>
          <a:xfrm flipH="1">
            <a:off x="4650576" y="0"/>
            <a:ext cx="7541419" cy="6857999"/>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62323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A70E-5F0B-46E2-9967-D588EAC2EF7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3B560C-C67D-4928-B021-6F06BFCD12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0993097-14A7-486D-865D-F721B8ACE9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473BB85-B4E6-4390-AA67-811167AE83EE}"/>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6" name="Footer Placeholder 5">
            <a:extLst>
              <a:ext uri="{FF2B5EF4-FFF2-40B4-BE49-F238E27FC236}">
                <a16:creationId xmlns:a16="http://schemas.microsoft.com/office/drawing/2014/main" id="{0D339E71-206E-48DF-BB71-47C03B9621C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535EE0B-C228-417F-96C7-75838D7B36C1}"/>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1965075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Slide 2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0D5A2-10EA-294C-8E69-98E63AE3C76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57BEC-E054-F64C-8250-AE3C6C26097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671E0AA-6593-4247-860C-4EE8CD6DB9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1D2EBFA-505E-A644-B916-1C643ECDC37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721090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A picture containing indoor, floor, wall, room&#10;&#10;Description automatically generated">
            <a:extLst>
              <a:ext uri="{FF2B5EF4-FFF2-40B4-BE49-F238E27FC236}">
                <a16:creationId xmlns:a16="http://schemas.microsoft.com/office/drawing/2014/main" id="{1C9BF42A-84D4-4A7F-BC3B-3CC0B8E17A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146" t="17967" r="1456" b="9602"/>
          <a:stretch/>
        </p:blipFill>
        <p:spPr>
          <a:xfrm>
            <a:off x="1" y="0"/>
            <a:ext cx="12191999"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AFA1426-EEB8-0140-8A3A-E1B69AC3B67A}"/>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7595B8E1-F666-994C-A00C-81C8A2C688DA}"/>
              </a:ext>
            </a:extLst>
          </p:cNvPr>
          <p:cNvSpPr>
            <a:spLocks noGrp="1"/>
          </p:cNvSpPr>
          <p:nvPr>
            <p:ph type="body" sz="quarter" idx="10" hasCustomPrompt="1"/>
          </p:nvPr>
        </p:nvSpPr>
        <p:spPr>
          <a:xfrm>
            <a:off x="1348471" y="882054"/>
            <a:ext cx="3335497" cy="1351035"/>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End slide Option</a:t>
            </a:r>
          </a:p>
        </p:txBody>
      </p:sp>
    </p:spTree>
    <p:extLst>
      <p:ext uri="{BB962C8B-B14F-4D97-AF65-F5344CB8AC3E}">
        <p14:creationId xmlns:p14="http://schemas.microsoft.com/office/powerpoint/2010/main" val="644072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1CB9-A0A7-4309-9561-CB8119B7F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AFDE2B0-69DF-46BD-8D79-D73268E58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B065A4E-4C4E-440C-917C-CE8B13515909}"/>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8B3B7730-5444-4620-B181-38ADFE1571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E83E7C-3052-424E-B9C2-7A60573668A1}"/>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425140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58F4-F3A6-44D8-BEA4-519E19F842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A0939C-E8E7-4BC3-A97C-84E201C606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BC0934-0C12-44F0-A71D-DA3CE781FFEC}"/>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D574879F-BCC8-453C-AB29-1C7176C2C77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CE9602-F7BE-4CDB-A57F-37740FB9D83D}"/>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3176764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F16C-15D2-4138-8915-767317837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2B12DC-9580-48BB-8FC4-FB7963BCB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4B0D0F-5AF0-4058-A322-F6911BC2E9B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C2D4828E-0B6E-4877-82A1-3C789E18039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BEAB4CE-C07B-442E-84A2-CEDF9384E580}"/>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30083081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1247-0FE6-4B70-915B-DA3C7BE852D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7C60456-BF6E-4F29-84AB-000187DD44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FA02D36-C37B-4D31-85EA-9814686080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515154B-E96D-4D0F-AB6C-7926480C2D97}"/>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898D2C0C-E461-490C-92FB-1CFF732DE5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28D19E4-4E9D-42C2-A0BC-69E9E59DC3C3}"/>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3940534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909D-690B-413F-B2B9-E9634DED0F1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1EE074B-3476-4549-A7FB-69FFC6502F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F8CAEF-5E09-49CC-A8FC-96A3386DB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7533118-F2F4-4141-9C66-79F9B07D9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D4FE47-942B-49D9-B009-1B824E501D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789F74A-02F9-444B-B426-1DAA8AD5AC93}"/>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7297C4B6-C549-4940-ABE5-E15CE812A75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15231A7-FDEB-400C-AFC8-BBC2DBB49857}"/>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1653595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CC7E-3415-4CC1-9076-1550AEA457B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DB9DD6D-DAF0-4027-8C52-1888BDC69058}"/>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1294BA59-BD66-4CC7-B8AA-DC0833CA9F8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0309C4E-1C38-4997-8C64-A0B68CBCCECB}"/>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1642906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A2690-AA0F-4BCC-AF33-4A66B8F199CE}"/>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3102FAC2-3A9C-4E7E-BD8B-716285DD0C1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1875EF3-6E2B-4434-99FA-EE00D24E5FAC}"/>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429857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AB57-BFF5-4271-A971-7447913F1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FE3271A-7E06-4DCB-AFE5-016936B79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D1D2FD2-5A9A-48CB-A9C3-A5BBE1D3A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6E755-C5AB-480E-A49F-224CF0515B2A}"/>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61F6293F-8EE3-4580-BB38-70C53A394B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5383B70-6FD0-4D40-911A-79787CE5ED35}"/>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116017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BD12-F02C-4872-8403-1D3A91D0BFE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3FA722D-D648-46EB-BC92-B0921BAD3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8921DB-F9AB-4A9E-BA3A-995784578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54D6AB9-7CA2-4F06-8354-19B9D2A66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F0DAF7-0053-4FA9-BA70-E36F319602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3073A89-DEC2-4A4F-9720-E0016570CEE1}"/>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8" name="Footer Placeholder 7">
            <a:extLst>
              <a:ext uri="{FF2B5EF4-FFF2-40B4-BE49-F238E27FC236}">
                <a16:creationId xmlns:a16="http://schemas.microsoft.com/office/drawing/2014/main" id="{1367B910-A819-49AB-94FB-804BD019869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A5DB269-8584-492F-81EE-931996E17AE5}"/>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23343521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C1C9-689B-4C0D-BE85-B1617C5A5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F69FE06-7919-4402-BB1C-C82686BA73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F3E92F9-FD08-4707-983A-DDBAA9A0D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C94F9-A380-4714-9378-82176F9B4B55}"/>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0F94A9F1-A869-43EC-9058-B0D89525ED6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03D949-2A22-4ACD-9AF8-59FE9FC56419}"/>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1594061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BF28-144C-4474-8A8E-99C3890F5D5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E761E61-6AB2-48D2-A1A7-548C4FA57F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8D4BB6-F0DC-45F1-9CEF-7CC54F1167A1}"/>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83F0910E-F27D-41FD-92B5-A96A5CAF9D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B71C87F-C4EA-40BA-8259-FD183E1CECF8}"/>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1043204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6F5F1-6585-43E9-9886-9642E1D0A4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F3863E1-9EB0-4260-802A-7F638E888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B700E65-24AA-4F6C-9E52-FB6BA1176B65}"/>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11981241-78DB-4F8E-A46E-7A34D0D735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C41760-28DE-4AC8-AD7E-5C6F91245B2B}"/>
              </a:ext>
            </a:extLst>
          </p:cNvPr>
          <p:cNvSpPr>
            <a:spLocks noGrp="1"/>
          </p:cNvSpPr>
          <p:nvPr>
            <p:ph type="sldNum" sz="quarter" idx="12"/>
          </p:nvPr>
        </p:nvSpPr>
        <p:spPr/>
        <p:txBody>
          <a:bodyPr/>
          <a:lstStyle/>
          <a:p>
            <a:fld id="{7ECDE0AE-961E-47E6-9A4B-E4347256F6DA}" type="slidenum">
              <a:rPr lang="en-CA" smtClean="0"/>
              <a:t>‹#›</a:t>
            </a:fld>
            <a:endParaRPr lang="en-CA"/>
          </a:p>
        </p:txBody>
      </p:sp>
    </p:spTree>
    <p:extLst>
      <p:ext uri="{BB962C8B-B14F-4D97-AF65-F5344CB8AC3E}">
        <p14:creationId xmlns:p14="http://schemas.microsoft.com/office/powerpoint/2010/main" val="801943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Slide ">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2"/>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Blank custom slide</a:t>
            </a:r>
          </a:p>
        </p:txBody>
      </p:sp>
      <p:sp>
        <p:nvSpPr>
          <p:cNvPr id="7" name="Text Placeholder 3">
            <a:extLst>
              <a:ext uri="{FF2B5EF4-FFF2-40B4-BE49-F238E27FC236}">
                <a16:creationId xmlns:a16="http://schemas.microsoft.com/office/drawing/2014/main" id="{29A5DA98-2D8C-5240-87DE-C43D0FB9EBA2}"/>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this for images, charts, screen shots that don’t fit into the arrow cutout</a:t>
            </a:r>
          </a:p>
        </p:txBody>
      </p:sp>
    </p:spTree>
    <p:extLst>
      <p:ext uri="{BB962C8B-B14F-4D97-AF65-F5344CB8AC3E}">
        <p14:creationId xmlns:p14="http://schemas.microsoft.com/office/powerpoint/2010/main" val="1705770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32342-41C9-3348-982E-7906ECEB3E4E}"/>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CDBFB597-9153-5741-9425-A927CDE2010D}"/>
              </a:ext>
            </a:extLst>
          </p:cNvPr>
          <p:cNvSpPr>
            <a:spLocks noGrp="1"/>
          </p:cNvSpPr>
          <p:nvPr>
            <p:ph type="body" sz="quarter" idx="10" hasCustomPrompt="1"/>
          </p:nvPr>
        </p:nvSpPr>
        <p:spPr>
          <a:xfrm>
            <a:off x="545522" y="1325499"/>
            <a:ext cx="8854787" cy="1094303"/>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Title goes here</a:t>
            </a:r>
          </a:p>
        </p:txBody>
      </p:sp>
    </p:spTree>
    <p:extLst>
      <p:ext uri="{BB962C8B-B14F-4D97-AF65-F5344CB8AC3E}">
        <p14:creationId xmlns:p14="http://schemas.microsoft.com/office/powerpoint/2010/main" val="3911984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83CDF-3020-4945-B7D7-7C67E860DF0A}"/>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A2D609-AA39-7147-B560-A6F45008492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7AC1F9DD-3CEB-AD49-827E-8DC11F6C64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A13E1467-E312-884D-A563-647356790521}"/>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Bullet 1</a:t>
            </a:r>
          </a:p>
          <a:p>
            <a:pPr lvl="0"/>
            <a:r>
              <a:rPr lang="en-US"/>
              <a:t>Bullet 2</a:t>
            </a:r>
          </a:p>
          <a:p>
            <a:pPr lvl="0"/>
            <a:r>
              <a:rPr lang="en-US"/>
              <a:t>Bullet 3</a:t>
            </a:r>
          </a:p>
          <a:p>
            <a:pPr lvl="0"/>
            <a:endParaRPr lang="en-US"/>
          </a:p>
        </p:txBody>
      </p:sp>
    </p:spTree>
    <p:extLst>
      <p:ext uri="{BB962C8B-B14F-4D97-AF65-F5344CB8AC3E}">
        <p14:creationId xmlns:p14="http://schemas.microsoft.com/office/powerpoint/2010/main" val="1713994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FDD41-79D3-D14D-8714-5B01E458B6C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C709A3F-49A5-634E-AB59-D962B7A6AF4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0029BAEB-BE02-7049-B2A9-A6651AE4DDAE}"/>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6" name="Text Placeholder 3">
            <a:extLst>
              <a:ext uri="{FF2B5EF4-FFF2-40B4-BE49-F238E27FC236}">
                <a16:creationId xmlns:a16="http://schemas.microsoft.com/office/drawing/2014/main" id="{366EEB60-E70B-CD41-BDB9-D938F27AE91E}"/>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spTree>
    <p:extLst>
      <p:ext uri="{BB962C8B-B14F-4D97-AF65-F5344CB8AC3E}">
        <p14:creationId xmlns:p14="http://schemas.microsoft.com/office/powerpoint/2010/main" val="31528030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D8430B-497A-FA4F-9DA5-2CA2177B65E5}"/>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087EB9F-0C13-C94A-8A4A-5AE0F6F3D026}"/>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AD57E62B-19CF-AF41-866E-6698B3ED08A0}"/>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6" name="Text Placeholder 3">
            <a:extLst>
              <a:ext uri="{FF2B5EF4-FFF2-40B4-BE49-F238E27FC236}">
                <a16:creationId xmlns:a16="http://schemas.microsoft.com/office/drawing/2014/main" id="{CAAFD83E-86FC-5F43-AA25-9CFABBD4645B}"/>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spTree>
    <p:extLst>
      <p:ext uri="{BB962C8B-B14F-4D97-AF65-F5344CB8AC3E}">
        <p14:creationId xmlns:p14="http://schemas.microsoft.com/office/powerpoint/2010/main" val="27135472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93F1B-065E-1E4E-BB56-F1C33A5AFC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DBA66D-C588-A24D-97A2-C728D1EBF72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8664D878-0DB5-304F-A2F2-89340D1030F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2CFE6F3E-2306-5849-8FFC-5A06F557BB8E}"/>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014258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5D13B-469F-A64A-B5F0-B206F00193A4}"/>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457BB-E9F1-FA45-8732-1D316B9E349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86E1F3F0-A188-E649-A477-C109628F5714}"/>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6" name="Text Placeholder 3">
            <a:extLst>
              <a:ext uri="{FF2B5EF4-FFF2-40B4-BE49-F238E27FC236}">
                <a16:creationId xmlns:a16="http://schemas.microsoft.com/office/drawing/2014/main" id="{DFAA33FD-21E0-204F-8D83-E0220CBFC4B0}"/>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spTree>
    <p:extLst>
      <p:ext uri="{BB962C8B-B14F-4D97-AF65-F5344CB8AC3E}">
        <p14:creationId xmlns:p14="http://schemas.microsoft.com/office/powerpoint/2010/main" val="664999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5D65-F9D2-4605-B741-7634F92B91B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B88473F-F703-45EF-A625-A94D402BE853}"/>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4" name="Footer Placeholder 3">
            <a:extLst>
              <a:ext uri="{FF2B5EF4-FFF2-40B4-BE49-F238E27FC236}">
                <a16:creationId xmlns:a16="http://schemas.microsoft.com/office/drawing/2014/main" id="{980D6839-245D-4F8A-99FF-1E69766AA9B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18E6F11-A758-4213-97A9-266C765E90E2}"/>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2953392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0D5A2-10EA-294C-8E69-98E63AE3C76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57BEC-E054-F64C-8250-AE3C6C26097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671E0AA-6593-4247-860C-4EE8CD6DB9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1D2EBFA-505E-A644-B916-1C643ECDC37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326812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F8C18-2DC9-8A4C-947D-DE3C2A86B5C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E92BD2-FE33-C84A-A115-AA231D9227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F1AE106C-C232-3F43-8EA1-CA9D279E548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7" name="Text Placeholder 3">
            <a:extLst>
              <a:ext uri="{FF2B5EF4-FFF2-40B4-BE49-F238E27FC236}">
                <a16:creationId xmlns:a16="http://schemas.microsoft.com/office/drawing/2014/main" id="{8822DEAE-A06A-EF44-B8A0-02A039E1266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579125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dditional slide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E74C72D-87FB-7A47-B6FA-EF4FC32A2A23}"/>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AF07A9E3-08FA-8D4D-AEA0-539827698EC6}"/>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503643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dditional slide1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03B2D6CB-FBEB-9A48-95D9-BA0940CE0B1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EEB63B5E-8016-C64F-89C7-57D442805571}"/>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4118920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dditional slide1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F9533E1-E7CA-DD47-B1BF-29940A6F8AFB}"/>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689525DA-4284-354A-BC94-0722D893358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361208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57886-3338-7445-82B1-4B994DD16F2F}"/>
              </a:ext>
            </a:extLst>
          </p:cNvPr>
          <p:cNvSpPr/>
          <p:nvPr userDrawn="1"/>
        </p:nvSpPr>
        <p:spPr>
          <a:xfrm>
            <a:off x="3021497" y="0"/>
            <a:ext cx="4611755" cy="40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288B0A-3B18-414E-9523-768A5E10E9BF}"/>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4537D54-830F-624C-B1BB-B9B1EFEDCB2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7" name="Text Placeholder 3">
            <a:extLst>
              <a:ext uri="{FF2B5EF4-FFF2-40B4-BE49-F238E27FC236}">
                <a16:creationId xmlns:a16="http://schemas.microsoft.com/office/drawing/2014/main" id="{1769722D-8C57-824A-B26B-3A55E8AC546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8" name="Text Placeholder 3">
            <a:extLst>
              <a:ext uri="{FF2B5EF4-FFF2-40B4-BE49-F238E27FC236}">
                <a16:creationId xmlns:a16="http://schemas.microsoft.com/office/drawing/2014/main" id="{F90F153F-0069-C04F-BC0C-6CFCAA93630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1010886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dditional slide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AFA1426-EEB8-0140-8A3A-E1B69AC3B67A}"/>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7595B8E1-F666-994C-A00C-81C8A2C688DA}"/>
              </a:ext>
            </a:extLst>
          </p:cNvPr>
          <p:cNvSpPr>
            <a:spLocks noGrp="1"/>
          </p:cNvSpPr>
          <p:nvPr>
            <p:ph type="body" sz="quarter" idx="10" hasCustomPrompt="1"/>
          </p:nvPr>
        </p:nvSpPr>
        <p:spPr>
          <a:xfrm>
            <a:off x="353535" y="284710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30510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dditional slide1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EAA6FAA9-7300-A941-925F-4FCCF4373D1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C4B300D6-1614-1549-B374-594B330608B8}"/>
              </a:ext>
            </a:extLst>
          </p:cNvPr>
          <p:cNvSpPr>
            <a:spLocks noGrp="1"/>
          </p:cNvSpPr>
          <p:nvPr>
            <p:ph type="body" sz="quarter" idx="10" hasCustomPrompt="1"/>
          </p:nvPr>
        </p:nvSpPr>
        <p:spPr>
          <a:xfrm>
            <a:off x="7523260" y="1348950"/>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2086494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8AFA5-202B-FA40-8C08-24835E76C26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1959986-3DB4-FF4D-85E5-81AAAB2BF5F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7" name="Text Placeholder 3">
            <a:extLst>
              <a:ext uri="{FF2B5EF4-FFF2-40B4-BE49-F238E27FC236}">
                <a16:creationId xmlns:a16="http://schemas.microsoft.com/office/drawing/2014/main" id="{73443819-C1BF-DC43-B973-247FE5AD3C09}"/>
              </a:ext>
            </a:extLst>
          </p:cNvPr>
          <p:cNvSpPr>
            <a:spLocks noGrp="1"/>
          </p:cNvSpPr>
          <p:nvPr>
            <p:ph type="body" sz="quarter" idx="10" hasCustomPrompt="1"/>
          </p:nvPr>
        </p:nvSpPr>
        <p:spPr>
          <a:xfrm>
            <a:off x="353535" y="69318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Impactful statements</a:t>
            </a:r>
          </a:p>
        </p:txBody>
      </p:sp>
    </p:spTree>
    <p:extLst>
      <p:ext uri="{BB962C8B-B14F-4D97-AF65-F5344CB8AC3E}">
        <p14:creationId xmlns:p14="http://schemas.microsoft.com/office/powerpoint/2010/main" val="3005879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8A48-9235-4863-AA51-E32D630143B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531A01-5FDF-406C-A599-944FE4379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41CC0DB-18A2-4081-A9F4-54E6790B2E91}"/>
              </a:ext>
            </a:extLst>
          </p:cNvPr>
          <p:cNvSpPr>
            <a:spLocks noGrp="1"/>
          </p:cNvSpPr>
          <p:nvPr>
            <p:ph type="dt" sz="half" idx="10"/>
          </p:nvPr>
        </p:nvSpPr>
        <p:spPr/>
        <p:txBody>
          <a:bodyPr/>
          <a:lstStyle/>
          <a:p>
            <a:fld id="{A26F318A-389B-48D9-A122-656ABABA5BEA}" type="datetimeFigureOut">
              <a:rPr lang="en-CA" smtClean="0"/>
              <a:t>2026/05/06</a:t>
            </a:fld>
            <a:endParaRPr lang="en-CA"/>
          </a:p>
        </p:txBody>
      </p:sp>
      <p:sp>
        <p:nvSpPr>
          <p:cNvPr id="5" name="Footer Placeholder 4">
            <a:extLst>
              <a:ext uri="{FF2B5EF4-FFF2-40B4-BE49-F238E27FC236}">
                <a16:creationId xmlns:a16="http://schemas.microsoft.com/office/drawing/2014/main" id="{74C332F4-FBD3-4967-806E-DC20D903C4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9B9A737-5EB6-4F4D-876D-01AF742BC6BC}"/>
              </a:ext>
            </a:extLst>
          </p:cNvPr>
          <p:cNvSpPr>
            <a:spLocks noGrp="1"/>
          </p:cNvSpPr>
          <p:nvPr>
            <p:ph type="sldNum" sz="quarter" idx="12"/>
          </p:nvPr>
        </p:nvSpPr>
        <p:spPr/>
        <p:txBody>
          <a:bodyPr/>
          <a:lstStyle/>
          <a:p>
            <a:fld id="{F931BA95-0058-400B-836B-8CA39981FA5C}" type="slidenum">
              <a:rPr lang="en-CA" smtClean="0"/>
              <a:t>‹#›</a:t>
            </a:fld>
            <a:endParaRPr lang="en-CA"/>
          </a:p>
        </p:txBody>
      </p:sp>
    </p:spTree>
    <p:extLst>
      <p:ext uri="{BB962C8B-B14F-4D97-AF65-F5344CB8AC3E}">
        <p14:creationId xmlns:p14="http://schemas.microsoft.com/office/powerpoint/2010/main" val="218630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EEB7B5-22B9-4320-BEF5-04E425C844AF}"/>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3" name="Footer Placeholder 2">
            <a:extLst>
              <a:ext uri="{FF2B5EF4-FFF2-40B4-BE49-F238E27FC236}">
                <a16:creationId xmlns:a16="http://schemas.microsoft.com/office/drawing/2014/main" id="{4747B683-00A8-4729-B10A-E72215B1DC8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64CC45A-4204-462E-B9D9-E9A33ECDCEAB}"/>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227075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B7E0-D648-487A-BDB7-481B52D11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7871422-614E-4962-9B00-324A8B8972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CD5533F-1710-48FE-BB7C-B29FFEFA5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88AD93-CF24-4A37-8698-30FF62761474}"/>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6" name="Footer Placeholder 5">
            <a:extLst>
              <a:ext uri="{FF2B5EF4-FFF2-40B4-BE49-F238E27FC236}">
                <a16:creationId xmlns:a16="http://schemas.microsoft.com/office/drawing/2014/main" id="{EAE6F5DE-68DF-4BDB-8E47-AA86B46FB7F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BACE095-B48C-4180-A4E1-690571234DD1}"/>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333457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0043-B2A0-4424-A910-9EB92655D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F45E44A-2EF0-4229-845A-F642D86F0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D7C8613-F5D6-4809-899B-F066C83AD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1B641A-747E-4243-83A9-8A25A8101031}"/>
              </a:ext>
            </a:extLst>
          </p:cNvPr>
          <p:cNvSpPr>
            <a:spLocks noGrp="1"/>
          </p:cNvSpPr>
          <p:nvPr>
            <p:ph type="dt" sz="half" idx="10"/>
          </p:nvPr>
        </p:nvSpPr>
        <p:spPr/>
        <p:txBody>
          <a:bodyPr/>
          <a:lstStyle/>
          <a:p>
            <a:fld id="{AE7ABED5-A9FD-4CA5-8CF9-0D3B8A1BD5C6}" type="datetimeFigureOut">
              <a:rPr lang="en-CA" smtClean="0"/>
              <a:t>2026/05/06</a:t>
            </a:fld>
            <a:endParaRPr lang="en-CA"/>
          </a:p>
        </p:txBody>
      </p:sp>
      <p:sp>
        <p:nvSpPr>
          <p:cNvPr id="6" name="Footer Placeholder 5">
            <a:extLst>
              <a:ext uri="{FF2B5EF4-FFF2-40B4-BE49-F238E27FC236}">
                <a16:creationId xmlns:a16="http://schemas.microsoft.com/office/drawing/2014/main" id="{05044AFC-5AE3-4E87-97AD-D9A8D760EA6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B85757A-D7CC-4FD2-8A65-A1C1707E0F6A}"/>
              </a:ext>
            </a:extLst>
          </p:cNvPr>
          <p:cNvSpPr>
            <a:spLocks noGrp="1"/>
          </p:cNvSpPr>
          <p:nvPr>
            <p:ph type="sldNum" sz="quarter" idx="12"/>
          </p:nvPr>
        </p:nvSpPr>
        <p:spPr/>
        <p:txBody>
          <a:bodyPr/>
          <a:lstStyle/>
          <a:p>
            <a:fld id="{E6B97B18-B1CF-441E-B3A9-302F3AB0173B}" type="slidenum">
              <a:rPr lang="en-CA" smtClean="0"/>
              <a:t>‹#›</a:t>
            </a:fld>
            <a:endParaRPr lang="en-CA"/>
          </a:p>
        </p:txBody>
      </p:sp>
    </p:spTree>
    <p:extLst>
      <p:ext uri="{BB962C8B-B14F-4D97-AF65-F5344CB8AC3E}">
        <p14:creationId xmlns:p14="http://schemas.microsoft.com/office/powerpoint/2010/main" val="17049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93188-9A50-4A72-AA92-7B48FF0AC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DF75D76-C229-457C-809B-08563D9A0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73BCE12-81D9-4228-BCC1-D7D80004B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BED5-A9FD-4CA5-8CF9-0D3B8A1BD5C6}" type="datetimeFigureOut">
              <a:rPr lang="en-CA" smtClean="0"/>
              <a:t>2026/05/06</a:t>
            </a:fld>
            <a:endParaRPr lang="en-CA"/>
          </a:p>
        </p:txBody>
      </p:sp>
      <p:sp>
        <p:nvSpPr>
          <p:cNvPr id="5" name="Footer Placeholder 4">
            <a:extLst>
              <a:ext uri="{FF2B5EF4-FFF2-40B4-BE49-F238E27FC236}">
                <a16:creationId xmlns:a16="http://schemas.microsoft.com/office/drawing/2014/main" id="{BD023F78-E289-4829-BB33-17B8277B68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0C82464-968B-4E22-A5D6-D4853F50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97B18-B1CF-441E-B3A9-302F3AB0173B}" type="slidenum">
              <a:rPr lang="en-CA" smtClean="0"/>
              <a:t>‹#›</a:t>
            </a:fld>
            <a:endParaRPr lang="en-CA"/>
          </a:p>
        </p:txBody>
      </p:sp>
    </p:spTree>
    <p:extLst>
      <p:ext uri="{BB962C8B-B14F-4D97-AF65-F5344CB8AC3E}">
        <p14:creationId xmlns:p14="http://schemas.microsoft.com/office/powerpoint/2010/main" val="1670954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89051"/>
      </p:ext>
    </p:extLst>
  </p:cSld>
  <p:clrMap bg1="lt1" tx1="dk1" bg2="lt2" tx2="dk2" accent1="accent1" accent2="accent2" accent3="accent3" accent4="accent4" accent5="accent5" accent6="accent6" hlink="hlink" folHlink="folHlink"/>
  <p:sldLayoutIdLst>
    <p:sldLayoutId id="2147483688" r:id="rId1"/>
    <p:sldLayoutId id="214748369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48546"/>
      </p:ext>
    </p:extLst>
  </p:cSld>
  <p:clrMap bg1="lt1" tx1="dk1" bg2="lt2" tx2="dk2" accent1="accent1" accent2="accent2" accent3="accent3" accent4="accent4" accent5="accent5" accent6="accent6" hlink="hlink" folHlink="folHlink"/>
  <p:sldLayoutIdLst>
    <p:sldLayoutId id="2147483706" r:id="rId1"/>
    <p:sldLayoutId id="214748370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82AB3C-B194-4A4C-91D1-1E5F2D1D6EB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51288" y="6037527"/>
            <a:ext cx="3463487" cy="691886"/>
          </a:xfrm>
          <a:prstGeom prst="rect">
            <a:avLst/>
          </a:prstGeom>
        </p:spPr>
      </p:pic>
    </p:spTree>
    <p:extLst>
      <p:ext uri="{BB962C8B-B14F-4D97-AF65-F5344CB8AC3E}">
        <p14:creationId xmlns:p14="http://schemas.microsoft.com/office/powerpoint/2010/main" val="378523569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hf hdr="0" ftr="0" dt="0"/>
  <p:txStyles>
    <p:titleStyle>
      <a:lvl1pPr algn="l" defTabSz="914400" rtl="0" eaLnBrk="1" latinLnBrk="0" hangingPunct="1">
        <a:lnSpc>
          <a:spcPct val="90000"/>
        </a:lnSpc>
        <a:spcBef>
          <a:spcPct val="0"/>
        </a:spcBef>
        <a:buNone/>
        <a:defRPr sz="4800" kern="1200">
          <a:solidFill>
            <a:srgbClr val="51515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F0A5B-A9B5-4E95-8D17-84AEBF0AC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2936161-BD8E-4226-89B6-622C29787F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A2F30F-7B25-421C-81BE-AD7051432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E47C556D-CDF8-4064-9933-8F4214597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1A65AF3-F14C-48B0-B7D7-C0456A44E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DE0AE-961E-47E6-9A4B-E4347256F6DA}" type="slidenum">
              <a:rPr lang="en-CA" smtClean="0"/>
              <a:t>‹#›</a:t>
            </a:fld>
            <a:endParaRPr lang="en-CA"/>
          </a:p>
        </p:txBody>
      </p:sp>
    </p:spTree>
    <p:extLst>
      <p:ext uri="{BB962C8B-B14F-4D97-AF65-F5344CB8AC3E}">
        <p14:creationId xmlns:p14="http://schemas.microsoft.com/office/powerpoint/2010/main" val="309263100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83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88853"/>
      </p:ext>
    </p:extLst>
  </p:cSld>
  <p:clrMap bg1="lt1" tx1="dk1" bg2="lt2" tx2="dk2" accent1="accent1" accent2="accent2" accent3="accent3" accent4="accent4" accent5="accent5" accent6="accent6" hlink="hlink" folHlink="folHlink"/>
  <p:sldLayoutIdLst>
    <p:sldLayoutId id="2147483819"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B1A_63B0B4E0.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18/10/relationships/comments" Target="../comments/modernComment_7F3E8EB3_479C0C3A.xml"/><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7F3E8EC7_ABAF6E45.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03_1E0D07B6.xml"/><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F3E8EAF_EECE49C6.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F3E8EC6_D680AB64.xml"/><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7F3E8EBD_36C0603A.xml"/><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7F3E8EC1_51775998.xml"/><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7F3E8EC3_AEF0A96B.xml"/><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7F3E8EA7_6C5CB67F.xml"/><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612981-A1A6-41E4-A892-2739EEC8C7A7}"/>
              </a:ext>
            </a:extLst>
          </p:cNvPr>
          <p:cNvSpPr/>
          <p:nvPr/>
        </p:nvSpPr>
        <p:spPr>
          <a:xfrm>
            <a:off x="1495363" y="1584414"/>
            <a:ext cx="11763879" cy="3218253"/>
          </a:xfrm>
          <a:prstGeom prst="rect">
            <a:avLst/>
          </a:prstGeom>
        </p:spPr>
        <p:txBody>
          <a:bodyPr wrap="square" anchor="t">
            <a:spAutoFit/>
          </a:bodyPr>
          <a:lstStyle/>
          <a:p>
            <a:pPr lvl="0">
              <a:lnSpc>
                <a:spcPts val="3380"/>
              </a:lnSpc>
              <a:defRPr/>
            </a:pPr>
            <a:r>
              <a:rPr lang="da-DK" sz="5400" b="1" dirty="0">
                <a:solidFill>
                  <a:schemeClr val="bg1"/>
                </a:solidFill>
                <a:cs typeface="Calibri" panose="020F0502020204030204" pitchFamily="34" charset="0"/>
              </a:rPr>
              <a:t>Projet STATCOM d’Énergie NB</a:t>
            </a:r>
          </a:p>
          <a:p>
            <a:pPr lvl="0">
              <a:lnSpc>
                <a:spcPts val="3380"/>
              </a:lnSpc>
              <a:defRPr/>
            </a:pPr>
            <a:endParaRPr lang="da-DK" sz="5400" b="1" dirty="0">
              <a:solidFill>
                <a:schemeClr val="bg1"/>
              </a:solidFill>
              <a:cs typeface="Calibri" panose="020F0502020204030204" pitchFamily="34" charset="0"/>
            </a:endParaRPr>
          </a:p>
          <a:p>
            <a:pPr lvl="0">
              <a:lnSpc>
                <a:spcPts val="3380"/>
              </a:lnSpc>
              <a:defRPr/>
            </a:pPr>
            <a:endParaRPr lang="da-DK" sz="5400" b="1" dirty="0">
              <a:solidFill>
                <a:schemeClr val="bg1"/>
              </a:solidFill>
              <a:cs typeface="Calibri" panose="020F0502020204030204" pitchFamily="34" charset="0"/>
            </a:endParaRPr>
          </a:p>
          <a:p>
            <a:pPr lvl="0">
              <a:lnSpc>
                <a:spcPts val="3380"/>
              </a:lnSpc>
              <a:defRPr/>
            </a:pPr>
            <a:endParaRPr lang="da-DK" sz="5400" b="1" dirty="0">
              <a:solidFill>
                <a:schemeClr val="bg1"/>
              </a:solidFill>
              <a:cs typeface="Calibri" panose="020F0502020204030204" pitchFamily="34" charset="0"/>
            </a:endParaRPr>
          </a:p>
          <a:p>
            <a:pPr lvl="0">
              <a:lnSpc>
                <a:spcPts val="3380"/>
              </a:lnSpc>
              <a:defRPr/>
            </a:pPr>
            <a:endParaRPr lang="da-DK" sz="5400" b="1" dirty="0">
              <a:solidFill>
                <a:schemeClr val="bg1"/>
              </a:solidFill>
              <a:cs typeface="Calibri" panose="020F0502020204030204" pitchFamily="34" charset="0"/>
            </a:endParaRPr>
          </a:p>
          <a:p>
            <a:pPr lvl="0">
              <a:lnSpc>
                <a:spcPts val="3380"/>
              </a:lnSpc>
              <a:defRPr/>
            </a:pPr>
            <a:endParaRPr lang="da-DK" sz="5400" b="1" dirty="0">
              <a:solidFill>
                <a:schemeClr val="bg1"/>
              </a:solidFill>
              <a:cs typeface="Calibri" panose="020F0502020204030204" pitchFamily="34" charset="0"/>
            </a:endParaRPr>
          </a:p>
          <a:p>
            <a:pPr lvl="0">
              <a:lnSpc>
                <a:spcPts val="3380"/>
              </a:lnSpc>
              <a:defRPr/>
            </a:pPr>
            <a:r>
              <a:rPr lang="fr-FR" sz="5400" b="1" dirty="0">
                <a:solidFill>
                  <a:schemeClr val="bg1"/>
                </a:solidFill>
                <a:cs typeface="Calibri" panose="020F0502020204030204" pitchFamily="34" charset="0"/>
              </a:rPr>
              <a:t>Réunion du Conseil de Salisbury</a:t>
            </a:r>
            <a:endParaRPr kumimoji="0" lang="en-CA" sz="5400" b="1" i="0" u="none" strike="noStrike" kern="1200" cap="none" spc="0" normalizeH="0" baseline="0" noProof="0" dirty="0">
              <a:ln>
                <a:noFill/>
              </a:ln>
              <a:solidFill>
                <a:schemeClr val="bg1"/>
              </a:solidFill>
              <a:effectLst/>
              <a:uLnTx/>
              <a:uFillTx/>
              <a:ea typeface="+mn-ea"/>
              <a:cs typeface="Calibri" panose="020F0502020204030204" pitchFamily="34" charset="0"/>
            </a:endParaRPr>
          </a:p>
        </p:txBody>
      </p:sp>
      <p:sp>
        <p:nvSpPr>
          <p:cNvPr id="7" name="Rectangle 6">
            <a:extLst>
              <a:ext uri="{FF2B5EF4-FFF2-40B4-BE49-F238E27FC236}">
                <a16:creationId xmlns:a16="http://schemas.microsoft.com/office/drawing/2014/main" id="{828C8F74-1246-4FC2-B6C3-50FA50077499}"/>
              </a:ext>
            </a:extLst>
          </p:cNvPr>
          <p:cNvSpPr/>
          <p:nvPr/>
        </p:nvSpPr>
        <p:spPr>
          <a:xfrm>
            <a:off x="2199503" y="2726919"/>
            <a:ext cx="8897496" cy="1514389"/>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lang="en-US" sz="2800" dirty="0">
              <a:solidFill>
                <a:schemeClr val="bg1"/>
              </a:solidFill>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ea typeface="+mn-ea"/>
                <a:cs typeface="Calibri" panose="020F0502020204030204" pitchFamily="34" charset="0"/>
              </a:rPr>
              <a:t>                     </a:t>
            </a:r>
            <a:r>
              <a:rPr lang="en-US" sz="2800" dirty="0">
                <a:solidFill>
                  <a:schemeClr val="bg1"/>
                </a:solidFill>
                <a:cs typeface="Calibri" panose="020F0502020204030204" pitchFamily="34" charset="0"/>
              </a:rPr>
              <a:t>                         </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ea typeface="+mn-ea"/>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endParaRPr lang="en-US" sz="2800" dirty="0">
              <a:solidFill>
                <a:schemeClr val="bg1"/>
              </a:solidFill>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ea typeface="+mn-ea"/>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endParaRPr lang="en-US" sz="2800" dirty="0">
              <a:solidFill>
                <a:schemeClr val="bg1"/>
              </a:solidFill>
              <a:cs typeface="Calibri" panose="020F0502020204030204" pitchFamily="34" charset="0"/>
            </a:endParaRPr>
          </a:p>
        </p:txBody>
      </p:sp>
      <p:sp>
        <p:nvSpPr>
          <p:cNvPr id="8" name="Rectangle 7">
            <a:extLst>
              <a:ext uri="{FF2B5EF4-FFF2-40B4-BE49-F238E27FC236}">
                <a16:creationId xmlns:a16="http://schemas.microsoft.com/office/drawing/2014/main" id="{953F4A9A-2B76-4855-8639-16F5DEE92B82}"/>
              </a:ext>
            </a:extLst>
          </p:cNvPr>
          <p:cNvSpPr/>
          <p:nvPr/>
        </p:nvSpPr>
        <p:spPr>
          <a:xfrm>
            <a:off x="3858359" y="4802667"/>
            <a:ext cx="4265270" cy="1000723"/>
          </a:xfrm>
          <a:prstGeom prst="rect">
            <a:avLst/>
          </a:prstGeom>
        </p:spPr>
        <p:txBody>
          <a:bodyPr wrap="none">
            <a:spAutoFit/>
          </a:bodyPr>
          <a:lstStyle/>
          <a:p>
            <a:pPr lvl="0" algn="ctr">
              <a:lnSpc>
                <a:spcPts val="3380"/>
              </a:lnSpc>
              <a:spcAft>
                <a:spcPts val="500"/>
              </a:spcAft>
              <a:defRPr/>
            </a:pPr>
            <a:r>
              <a:rPr lang="fr-FR" sz="2400" dirty="0">
                <a:solidFill>
                  <a:schemeClr val="bg1"/>
                </a:solidFill>
                <a:cs typeface="Calibri" panose="020F0502020204030204" pitchFamily="34" charset="0"/>
              </a:rPr>
              <a:t>Présenté par : Karina Sparks, </a:t>
            </a:r>
            <a:r>
              <a:rPr lang="fr-FR" sz="2400" dirty="0" err="1">
                <a:solidFill>
                  <a:schemeClr val="bg1"/>
                </a:solidFill>
                <a:cs typeface="Calibri" panose="020F0502020204030204" pitchFamily="34" charset="0"/>
              </a:rPr>
              <a:t>ing</a:t>
            </a:r>
            <a:r>
              <a:rPr lang="fr-FR" sz="2400" dirty="0">
                <a:solidFill>
                  <a:schemeClr val="bg1"/>
                </a:solidFill>
                <a:cs typeface="Calibri" panose="020F0502020204030204" pitchFamily="34" charset="0"/>
              </a:rPr>
              <a:t>.</a:t>
            </a:r>
          </a:p>
          <a:p>
            <a:pPr lvl="0" algn="ctr">
              <a:lnSpc>
                <a:spcPts val="3380"/>
              </a:lnSpc>
              <a:spcAft>
                <a:spcPts val="500"/>
              </a:spcAft>
              <a:defRPr/>
            </a:pPr>
            <a:r>
              <a:rPr lang="fr-FR" sz="2400" dirty="0">
                <a:solidFill>
                  <a:schemeClr val="bg1"/>
                </a:solidFill>
                <a:cs typeface="Calibri" panose="020F0502020204030204" pitchFamily="34" charset="0"/>
              </a:rPr>
              <a:t>23 mars 2025</a:t>
            </a:r>
            <a:endParaRPr kumimoji="0" lang="en-CA" sz="2400" b="0" i="0" u="none" strike="noStrike" kern="1200" cap="none" spc="0" normalizeH="0" baseline="0" noProof="0" dirty="0">
              <a:ln>
                <a:noFill/>
              </a:ln>
              <a:solidFill>
                <a:schemeClr val="bg1"/>
              </a:solidFill>
              <a:effectLst/>
              <a:uLnTx/>
              <a:uFillTx/>
              <a:cs typeface="Calibri" panose="020F0502020204030204" pitchFamily="34" charset="0"/>
            </a:endParaRPr>
          </a:p>
        </p:txBody>
      </p:sp>
    </p:spTree>
    <p:extLst>
      <p:ext uri="{BB962C8B-B14F-4D97-AF65-F5344CB8AC3E}">
        <p14:creationId xmlns:p14="http://schemas.microsoft.com/office/powerpoint/2010/main" val="1672525024"/>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971CC9-0733-1FC9-E5CE-3A85C4084371}"/>
              </a:ext>
            </a:extLst>
          </p:cNvPr>
          <p:cNvPicPr>
            <a:picLocks noChangeAspect="1"/>
          </p:cNvPicPr>
          <p:nvPr/>
        </p:nvPicPr>
        <p:blipFill>
          <a:blip r:embed="rId3"/>
          <a:stretch>
            <a:fillRect/>
          </a:stretch>
        </p:blipFill>
        <p:spPr>
          <a:xfrm>
            <a:off x="2766252" y="457200"/>
            <a:ext cx="6659495" cy="5943600"/>
          </a:xfrm>
          <a:prstGeom prst="rect">
            <a:avLst/>
          </a:prstGeom>
        </p:spPr>
      </p:pic>
      <p:sp>
        <p:nvSpPr>
          <p:cNvPr id="4" name="Slide Number Placeholder 3">
            <a:extLst>
              <a:ext uri="{FF2B5EF4-FFF2-40B4-BE49-F238E27FC236}">
                <a16:creationId xmlns:a16="http://schemas.microsoft.com/office/drawing/2014/main" id="{C9F526FF-FF24-0AC2-5764-BAB279DDAC9F}"/>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7ECDE0AE-961E-47E6-9A4B-E4347256F6DA}" type="slidenum">
              <a:rPr lang="en-US" sz="1100">
                <a:solidFill>
                  <a:srgbClr val="FFFFFF"/>
                </a:solidFill>
              </a:rPr>
              <a:pPr>
                <a:spcAft>
                  <a:spcPts val="600"/>
                </a:spcAft>
              </a:pPr>
              <a:t>10</a:t>
            </a:fld>
            <a:endParaRPr lang="en-US" sz="1100">
              <a:solidFill>
                <a:srgbClr val="FFFFFF"/>
              </a:solidFill>
            </a:endParaRPr>
          </a:p>
        </p:txBody>
      </p:sp>
    </p:spTree>
    <p:extLst>
      <p:ext uri="{BB962C8B-B14F-4D97-AF65-F5344CB8AC3E}">
        <p14:creationId xmlns:p14="http://schemas.microsoft.com/office/powerpoint/2010/main" val="147013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5ED598C-97D3-1C82-18FF-F8AE72595F65}"/>
              </a:ext>
            </a:extLst>
          </p:cNvPr>
          <p:cNvSpPr txBox="1"/>
          <p:nvPr/>
        </p:nvSpPr>
        <p:spPr>
          <a:xfrm>
            <a:off x="378911" y="1667715"/>
            <a:ext cx="3494349" cy="3522569"/>
          </a:xfrm>
          <a:prstGeom prst="rect">
            <a:avLst/>
          </a:prstGeom>
        </p:spPr>
        <p:txBody>
          <a:bodyPr vert="horz" lIns="91440" tIns="45720" rIns="91440" bIns="45720" rtlCol="0" anchor="t">
            <a:normAutofit/>
          </a:bodyPr>
          <a:lstStyle/>
          <a:p>
            <a:pPr>
              <a:lnSpc>
                <a:spcPct val="90000"/>
              </a:lnSpc>
              <a:spcAft>
                <a:spcPts val="600"/>
              </a:spcAft>
            </a:pPr>
            <a:r>
              <a:rPr lang="fr-FR" sz="2000" dirty="0"/>
              <a:t>Population de la région du grand Moncton en 2024</a:t>
            </a:r>
          </a:p>
          <a:p>
            <a:pPr>
              <a:lnSpc>
                <a:spcPct val="90000"/>
              </a:lnSpc>
              <a:spcAft>
                <a:spcPts val="600"/>
              </a:spcAft>
            </a:pPr>
            <a:r>
              <a:rPr lang="fr-FR" sz="2000" dirty="0"/>
              <a:t>~ 188 000</a:t>
            </a:r>
            <a:endParaRPr lang="en-US" sz="2000" dirty="0"/>
          </a:p>
        </p:txBody>
      </p:sp>
      <p:pic>
        <p:nvPicPr>
          <p:cNvPr id="6" name="Picture 5">
            <a:extLst>
              <a:ext uri="{FF2B5EF4-FFF2-40B4-BE49-F238E27FC236}">
                <a16:creationId xmlns:a16="http://schemas.microsoft.com/office/drawing/2014/main" id="{638CE201-6064-0484-BBF1-02D2B8A0782B}"/>
              </a:ext>
            </a:extLst>
          </p:cNvPr>
          <p:cNvPicPr>
            <a:picLocks noChangeAspect="1"/>
          </p:cNvPicPr>
          <p:nvPr/>
        </p:nvPicPr>
        <p:blipFill>
          <a:blip r:embed="rId3"/>
          <a:stretch>
            <a:fillRect/>
          </a:stretch>
        </p:blipFill>
        <p:spPr>
          <a:xfrm>
            <a:off x="3750235" y="257220"/>
            <a:ext cx="8402141" cy="5965520"/>
          </a:xfrm>
          <a:prstGeom prst="rect">
            <a:avLst/>
          </a:pr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429827E-9832-2016-6A33-2797AF398E6B}"/>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7ECDE0AE-961E-47E6-9A4B-E4347256F6DA}" type="slidenum">
              <a:rPr lang="en-US" sz="1100">
                <a:solidFill>
                  <a:srgbClr val="FFFFFF"/>
                </a:solidFill>
              </a:rPr>
              <a:pPr>
                <a:spcAft>
                  <a:spcPts val="600"/>
                </a:spcAft>
              </a:pPr>
              <a:t>11</a:t>
            </a:fld>
            <a:endParaRPr lang="en-US" sz="1100">
              <a:solidFill>
                <a:srgbClr val="FFFFFF"/>
              </a:solidFill>
            </a:endParaRPr>
          </a:p>
        </p:txBody>
      </p:sp>
    </p:spTree>
    <p:extLst>
      <p:ext uri="{BB962C8B-B14F-4D97-AF65-F5344CB8AC3E}">
        <p14:creationId xmlns:p14="http://schemas.microsoft.com/office/powerpoint/2010/main" val="351859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699509-8BE2-3922-DB07-43D7D5C5CB41}"/>
              </a:ext>
            </a:extLst>
          </p:cNvPr>
          <p:cNvPicPr>
            <a:picLocks noChangeAspect="1"/>
          </p:cNvPicPr>
          <p:nvPr/>
        </p:nvPicPr>
        <p:blipFill>
          <a:blip r:embed="rId3"/>
          <a:stretch>
            <a:fillRect/>
          </a:stretch>
        </p:blipFill>
        <p:spPr>
          <a:xfrm>
            <a:off x="2599764" y="457200"/>
            <a:ext cx="6992471" cy="5943600"/>
          </a:xfrm>
          <a:prstGeom prst="rect">
            <a:avLst/>
          </a:prstGeom>
        </p:spPr>
      </p:pic>
      <p:sp>
        <p:nvSpPr>
          <p:cNvPr id="4" name="Slide Number Placeholder 3">
            <a:extLst>
              <a:ext uri="{FF2B5EF4-FFF2-40B4-BE49-F238E27FC236}">
                <a16:creationId xmlns:a16="http://schemas.microsoft.com/office/drawing/2014/main" id="{CF68E819-D5BF-BCD3-AE63-2FDB105D55F2}"/>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7ECDE0AE-961E-47E6-9A4B-E4347256F6DA}" type="slidenum">
              <a:rPr lang="en-US" sz="1100">
                <a:solidFill>
                  <a:srgbClr val="FFFFFF"/>
                </a:solidFill>
              </a:rPr>
              <a:pPr>
                <a:spcAft>
                  <a:spcPts val="600"/>
                </a:spcAft>
              </a:pPr>
              <a:t>12</a:t>
            </a:fld>
            <a:endParaRPr lang="en-US" sz="1100">
              <a:solidFill>
                <a:srgbClr val="FFFFFF"/>
              </a:solidFill>
            </a:endParaRPr>
          </a:p>
        </p:txBody>
      </p:sp>
    </p:spTree>
    <p:extLst>
      <p:ext uri="{BB962C8B-B14F-4D97-AF65-F5344CB8AC3E}">
        <p14:creationId xmlns:p14="http://schemas.microsoft.com/office/powerpoint/2010/main" val="693863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E6CD735-5EE6-FF04-3A5A-C8BDCA61441A}"/>
              </a:ext>
            </a:extLst>
          </p:cNvPr>
          <p:cNvSpPr txBox="1">
            <a:spLocks noGrp="1"/>
          </p:cNvSpPr>
          <p:nvPr>
            <p:ph type="title"/>
          </p:nvPr>
        </p:nvSpPr>
        <p:spPr>
          <a:xfrm>
            <a:off x="838199" y="235202"/>
            <a:ext cx="9895951" cy="103366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FFFFF"/>
                </a:solidFill>
              </a:rPr>
              <a:t>Aperçu du </a:t>
            </a:r>
            <a:r>
              <a:rPr lang="en-US" sz="4000" dirty="0" err="1">
                <a:solidFill>
                  <a:srgbClr val="FFFFFF"/>
                </a:solidFill>
              </a:rPr>
              <a:t>projet</a:t>
            </a:r>
            <a:r>
              <a:rPr lang="en-US" sz="4000" dirty="0">
                <a:solidFill>
                  <a:srgbClr val="FFFFFF"/>
                </a:solidFill>
              </a:rPr>
              <a:t> STATCOM</a:t>
            </a:r>
            <a:endParaRPr lang="en-CA" sz="4000" dirty="0">
              <a:solidFill>
                <a:srgbClr val="FFFFFF"/>
              </a:solidFill>
            </a:endParaRPr>
          </a:p>
        </p:txBody>
      </p:sp>
      <p:sp>
        <p:nvSpPr>
          <p:cNvPr id="4" name="Slide Number Placeholder 3">
            <a:extLst>
              <a:ext uri="{FF2B5EF4-FFF2-40B4-BE49-F238E27FC236}">
                <a16:creationId xmlns:a16="http://schemas.microsoft.com/office/drawing/2014/main" id="{9261DCA0-13C9-BA9C-0FE6-15C23931D04C}"/>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13</a:t>
            </a:fld>
            <a:endParaRPr lang="en-CA" sz="1100">
              <a:solidFill>
                <a:schemeClr val="tx1">
                  <a:lumMod val="50000"/>
                  <a:lumOff val="50000"/>
                </a:schemeClr>
              </a:solidFill>
            </a:endParaRPr>
          </a:p>
        </p:txBody>
      </p:sp>
      <p:sp>
        <p:nvSpPr>
          <p:cNvPr id="7" name="Isosceles Triangle 6">
            <a:extLst>
              <a:ext uri="{FF2B5EF4-FFF2-40B4-BE49-F238E27FC236}">
                <a16:creationId xmlns:a16="http://schemas.microsoft.com/office/drawing/2014/main" id="{AA72CE41-491B-1C64-13EB-65011E949449}"/>
              </a:ext>
            </a:extLst>
          </p:cNvPr>
          <p:cNvSpPr/>
          <p:nvPr/>
        </p:nvSpPr>
        <p:spPr>
          <a:xfrm rot="5400000">
            <a:off x="3675065" y="1992364"/>
            <a:ext cx="3470379" cy="33915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Content Placeholder 11">
            <a:extLst>
              <a:ext uri="{FF2B5EF4-FFF2-40B4-BE49-F238E27FC236}">
                <a16:creationId xmlns:a16="http://schemas.microsoft.com/office/drawing/2014/main" id="{8CB68944-889D-ED1E-E576-5696D73D7D6C}"/>
              </a:ext>
            </a:extLst>
          </p:cNvPr>
          <p:cNvPicPr>
            <a:picLocks noGrp="1" noChangeAspect="1"/>
          </p:cNvPicPr>
          <p:nvPr>
            <p:ph idx="1"/>
          </p:nvPr>
        </p:nvPicPr>
        <p:blipFill>
          <a:blip r:embed="rId3"/>
          <a:stretch>
            <a:fillRect/>
          </a:stretch>
        </p:blipFill>
        <p:spPr>
          <a:xfrm>
            <a:off x="6325673" y="2252235"/>
            <a:ext cx="5384321" cy="4048789"/>
          </a:xfrm>
        </p:spPr>
      </p:pic>
      <p:graphicFrame>
        <p:nvGraphicFramePr>
          <p:cNvPr id="10" name="Text Placeholder 4">
            <a:extLst>
              <a:ext uri="{FF2B5EF4-FFF2-40B4-BE49-F238E27FC236}">
                <a16:creationId xmlns:a16="http://schemas.microsoft.com/office/drawing/2014/main" id="{287FBFB2-D425-F679-13EC-EF7AEB490A9D}"/>
              </a:ext>
            </a:extLst>
          </p:cNvPr>
          <p:cNvGraphicFramePr/>
          <p:nvPr>
            <p:extLst>
              <p:ext uri="{D42A27DB-BD31-4B8C-83A1-F6EECF244321}">
                <p14:modId xmlns:p14="http://schemas.microsoft.com/office/powerpoint/2010/main" val="3490832675"/>
              </p:ext>
            </p:extLst>
          </p:nvPr>
        </p:nvGraphicFramePr>
        <p:xfrm>
          <a:off x="671094" y="2695102"/>
          <a:ext cx="5257801" cy="37603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3789C5A-4BD8-9533-FE65-58E4BFE861A8}"/>
              </a:ext>
            </a:extLst>
          </p:cNvPr>
          <p:cNvSpPr txBox="1"/>
          <p:nvPr/>
        </p:nvSpPr>
        <p:spPr>
          <a:xfrm>
            <a:off x="665445" y="1796004"/>
            <a:ext cx="6098058" cy="584775"/>
          </a:xfrm>
          <a:prstGeom prst="rect">
            <a:avLst/>
          </a:prstGeom>
          <a:noFill/>
        </p:spPr>
        <p:txBody>
          <a:bodyPr wrap="square">
            <a:spAutoFit/>
          </a:bodyPr>
          <a:lstStyle/>
          <a:p>
            <a:r>
              <a:rPr lang="en-CA" sz="3200" b="1" dirty="0" err="1">
                <a:solidFill>
                  <a:srgbClr val="EA5B0C"/>
                </a:solidFill>
              </a:rPr>
              <a:t>Autres</a:t>
            </a:r>
            <a:r>
              <a:rPr lang="en-CA" sz="3200" b="1" dirty="0">
                <a:solidFill>
                  <a:srgbClr val="EA5B0C"/>
                </a:solidFill>
              </a:rPr>
              <a:t> solutions</a:t>
            </a:r>
          </a:p>
        </p:txBody>
      </p:sp>
    </p:spTree>
    <p:extLst>
      <p:ext uri="{BB962C8B-B14F-4D97-AF65-F5344CB8AC3E}">
        <p14:creationId xmlns:p14="http://schemas.microsoft.com/office/powerpoint/2010/main" val="171280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4163FC-1B3F-24A1-5065-98D876835175}"/>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F147CED-C1DF-A844-58A1-AE9C1795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EE1275-6EFA-0FF4-D2CD-02CD5A75D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D4C7A35-854A-5B36-44B3-8862018DA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8CA5F4-A37F-BABA-EA98-8224CFE8D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015D17F-8D3B-3E74-823F-D3B5A3183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16A4B57-589A-2426-08B3-3AB33E172456}"/>
              </a:ext>
            </a:extLst>
          </p:cNvPr>
          <p:cNvSpPr txBox="1">
            <a:spLocks noGrp="1"/>
          </p:cNvSpPr>
          <p:nvPr>
            <p:ph type="title"/>
          </p:nvPr>
        </p:nvSpPr>
        <p:spPr>
          <a:xfrm>
            <a:off x="838199" y="235202"/>
            <a:ext cx="9895951" cy="103366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FFFFF"/>
                </a:solidFill>
              </a:rPr>
              <a:t>Aperçu du </a:t>
            </a:r>
            <a:r>
              <a:rPr lang="en-US" sz="4000" dirty="0" err="1">
                <a:solidFill>
                  <a:srgbClr val="FFFFFF"/>
                </a:solidFill>
              </a:rPr>
              <a:t>projet</a:t>
            </a:r>
            <a:r>
              <a:rPr lang="en-US" sz="4000" dirty="0">
                <a:solidFill>
                  <a:srgbClr val="FFFFFF"/>
                </a:solidFill>
              </a:rPr>
              <a:t> STATCOM</a:t>
            </a:r>
            <a:endParaRPr lang="en-CA" sz="4000" dirty="0">
              <a:solidFill>
                <a:srgbClr val="FFFFFF"/>
              </a:solidFill>
            </a:endParaRPr>
          </a:p>
        </p:txBody>
      </p:sp>
      <p:sp>
        <p:nvSpPr>
          <p:cNvPr id="4" name="Slide Number Placeholder 3">
            <a:extLst>
              <a:ext uri="{FF2B5EF4-FFF2-40B4-BE49-F238E27FC236}">
                <a16:creationId xmlns:a16="http://schemas.microsoft.com/office/drawing/2014/main" id="{3428426B-9796-02F5-D1D0-FE0F225A6C2C}"/>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14</a:t>
            </a:fld>
            <a:endParaRPr lang="en-CA" sz="1100">
              <a:solidFill>
                <a:schemeClr val="tx1">
                  <a:lumMod val="50000"/>
                  <a:lumOff val="50000"/>
                </a:schemeClr>
              </a:solidFill>
            </a:endParaRPr>
          </a:p>
        </p:txBody>
      </p:sp>
      <p:sp>
        <p:nvSpPr>
          <p:cNvPr id="7" name="Isosceles Triangle 6">
            <a:extLst>
              <a:ext uri="{FF2B5EF4-FFF2-40B4-BE49-F238E27FC236}">
                <a16:creationId xmlns:a16="http://schemas.microsoft.com/office/drawing/2014/main" id="{44F45508-7E52-7B94-C808-2FF202F1DFBE}"/>
              </a:ext>
            </a:extLst>
          </p:cNvPr>
          <p:cNvSpPr/>
          <p:nvPr/>
        </p:nvSpPr>
        <p:spPr>
          <a:xfrm rot="5400000">
            <a:off x="3675065" y="1992364"/>
            <a:ext cx="3470379" cy="33915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34" name="Content Placeholder 2">
            <a:extLst>
              <a:ext uri="{FF2B5EF4-FFF2-40B4-BE49-F238E27FC236}">
                <a16:creationId xmlns:a16="http://schemas.microsoft.com/office/drawing/2014/main" id="{63355370-919E-3D3C-EE25-51DC5CC51579}"/>
              </a:ext>
            </a:extLst>
          </p:cNvPr>
          <p:cNvGraphicFramePr>
            <a:graphicFrameLocks noGrp="1"/>
          </p:cNvGraphicFramePr>
          <p:nvPr>
            <p:ph idx="1"/>
            <p:extLst>
              <p:ext uri="{D42A27DB-BD31-4B8C-83A1-F6EECF244321}">
                <p14:modId xmlns:p14="http://schemas.microsoft.com/office/powerpoint/2010/main" val="210314449"/>
              </p:ext>
            </p:extLst>
          </p:nvPr>
        </p:nvGraphicFramePr>
        <p:xfrm>
          <a:off x="528374" y="260904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F0DC8A0F-1D0B-7934-54F4-864522877502}"/>
              </a:ext>
            </a:extLst>
          </p:cNvPr>
          <p:cNvSpPr txBox="1">
            <a:spLocks/>
          </p:cNvSpPr>
          <p:nvPr/>
        </p:nvSpPr>
        <p:spPr>
          <a:xfrm>
            <a:off x="419099" y="1590740"/>
            <a:ext cx="1073415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chemeClr val="accent2"/>
                </a:solidFill>
                <a:latin typeface="+mn-lt"/>
              </a:rPr>
              <a:t>Audience de la Commission de l'énergie et des services publics du Nouveau-Brunswick (CESPNB)</a:t>
            </a:r>
            <a:endParaRPr lang="en-CA" sz="3200" b="1" dirty="0">
              <a:solidFill>
                <a:schemeClr val="accent2"/>
              </a:solidFill>
              <a:latin typeface="+mn-lt"/>
            </a:endParaRPr>
          </a:p>
        </p:txBody>
      </p:sp>
    </p:spTree>
    <p:extLst>
      <p:ext uri="{BB962C8B-B14F-4D97-AF65-F5344CB8AC3E}">
        <p14:creationId xmlns:p14="http://schemas.microsoft.com/office/powerpoint/2010/main" val="222064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FF8338-A279-D376-17B7-23876ADF358F}"/>
              </a:ext>
            </a:extLst>
          </p:cNvPr>
          <p:cNvSpPr>
            <a:spLocks noGrp="1"/>
          </p:cNvSpPr>
          <p:nvPr>
            <p:ph type="title"/>
          </p:nvPr>
        </p:nvSpPr>
        <p:spPr>
          <a:xfrm>
            <a:off x="1371599" y="294538"/>
            <a:ext cx="9895951" cy="1033669"/>
          </a:xfrm>
        </p:spPr>
        <p:txBody>
          <a:bodyPr>
            <a:normAutofit/>
          </a:bodyPr>
          <a:lstStyle/>
          <a:p>
            <a:r>
              <a:rPr lang="fr-FR" sz="4000" dirty="0">
                <a:solidFill>
                  <a:srgbClr val="FFFFFF"/>
                </a:solidFill>
              </a:rPr>
              <a:t>Nos priorités pour les prochaines années</a:t>
            </a:r>
            <a:endParaRPr lang="en-CA" sz="4000" dirty="0">
              <a:solidFill>
                <a:srgbClr val="FFFFFF"/>
              </a:solidFill>
            </a:endParaRPr>
          </a:p>
        </p:txBody>
      </p:sp>
      <p:sp>
        <p:nvSpPr>
          <p:cNvPr id="4" name="Slide Number Placeholder 3">
            <a:extLst>
              <a:ext uri="{FF2B5EF4-FFF2-40B4-BE49-F238E27FC236}">
                <a16:creationId xmlns:a16="http://schemas.microsoft.com/office/drawing/2014/main" id="{8D31C63C-F0F0-9988-7B97-BB938B28BCB8}"/>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15</a:t>
            </a:fld>
            <a:endParaRPr lang="en-CA" sz="1100">
              <a:solidFill>
                <a:schemeClr val="tx1">
                  <a:lumMod val="50000"/>
                  <a:lumOff val="50000"/>
                </a:schemeClr>
              </a:solidFill>
            </a:endParaRPr>
          </a:p>
        </p:txBody>
      </p:sp>
      <p:grpSp>
        <p:nvGrpSpPr>
          <p:cNvPr id="22" name="Group 21">
            <a:extLst>
              <a:ext uri="{FF2B5EF4-FFF2-40B4-BE49-F238E27FC236}">
                <a16:creationId xmlns:a16="http://schemas.microsoft.com/office/drawing/2014/main" id="{EFC9E7F8-0817-FC5C-D7E3-832FD6632609}"/>
              </a:ext>
            </a:extLst>
          </p:cNvPr>
          <p:cNvGrpSpPr/>
          <p:nvPr/>
        </p:nvGrpSpPr>
        <p:grpSpPr>
          <a:xfrm>
            <a:off x="99546" y="2105954"/>
            <a:ext cx="11784681" cy="4208873"/>
            <a:chOff x="300097" y="1900549"/>
            <a:chExt cx="11572649" cy="4208873"/>
          </a:xfrm>
        </p:grpSpPr>
        <p:graphicFrame>
          <p:nvGraphicFramePr>
            <p:cNvPr id="23" name="Diagram 22">
              <a:extLst>
                <a:ext uri="{FF2B5EF4-FFF2-40B4-BE49-F238E27FC236}">
                  <a16:creationId xmlns:a16="http://schemas.microsoft.com/office/drawing/2014/main" id="{74FFA90A-95FF-C170-2E7F-4C5E4B48C218}"/>
                </a:ext>
              </a:extLst>
            </p:cNvPr>
            <p:cNvGraphicFramePr/>
            <p:nvPr>
              <p:extLst>
                <p:ext uri="{D42A27DB-BD31-4B8C-83A1-F6EECF244321}">
                  <p14:modId xmlns:p14="http://schemas.microsoft.com/office/powerpoint/2010/main" val="1934033197"/>
                </p:ext>
              </p:extLst>
            </p:nvPr>
          </p:nvGraphicFramePr>
          <p:xfrm>
            <a:off x="653428" y="2798830"/>
            <a:ext cx="11219318" cy="1260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4" name="Group 23">
              <a:extLst>
                <a:ext uri="{FF2B5EF4-FFF2-40B4-BE49-F238E27FC236}">
                  <a16:creationId xmlns:a16="http://schemas.microsoft.com/office/drawing/2014/main" id="{0B2242ED-A1ED-7F8E-A368-9615045B7708}"/>
                </a:ext>
              </a:extLst>
            </p:cNvPr>
            <p:cNvGrpSpPr/>
            <p:nvPr/>
          </p:nvGrpSpPr>
          <p:grpSpPr>
            <a:xfrm>
              <a:off x="1066800" y="1900549"/>
              <a:ext cx="2672862" cy="807482"/>
              <a:chOff x="1066800" y="1900549"/>
              <a:chExt cx="2672862" cy="807482"/>
            </a:xfrm>
          </p:grpSpPr>
          <p:sp>
            <p:nvSpPr>
              <p:cNvPr id="32" name="TextBox 31">
                <a:extLst>
                  <a:ext uri="{FF2B5EF4-FFF2-40B4-BE49-F238E27FC236}">
                    <a16:creationId xmlns:a16="http://schemas.microsoft.com/office/drawing/2014/main" id="{C7545B66-F77E-9E5E-CFED-EE0BB515EBBB}"/>
                  </a:ext>
                </a:extLst>
              </p:cNvPr>
              <p:cNvSpPr txBox="1"/>
              <p:nvPr/>
            </p:nvSpPr>
            <p:spPr>
              <a:xfrm>
                <a:off x="1066800" y="1900549"/>
                <a:ext cx="2672862" cy="461665"/>
              </a:xfrm>
              <a:prstGeom prst="rect">
                <a:avLst/>
              </a:prstGeom>
              <a:noFill/>
            </p:spPr>
            <p:txBody>
              <a:bodyPr wrap="square" rtlCol="0">
                <a:spAutoFit/>
              </a:bodyPr>
              <a:lstStyle/>
              <a:p>
                <a:pPr algn="ctr"/>
                <a:r>
                  <a:rPr lang="en-US" sz="2400" b="1" dirty="0">
                    <a:solidFill>
                      <a:schemeClr val="bg2">
                        <a:lumMod val="50000"/>
                      </a:schemeClr>
                    </a:solidFill>
                  </a:rPr>
                  <a:t>Automne 2025</a:t>
                </a:r>
                <a:endParaRPr lang="en-CA" sz="2400" b="1" dirty="0">
                  <a:solidFill>
                    <a:schemeClr val="bg2">
                      <a:lumMod val="50000"/>
                    </a:schemeClr>
                  </a:solidFill>
                </a:endParaRPr>
              </a:p>
            </p:txBody>
          </p:sp>
          <p:cxnSp>
            <p:nvCxnSpPr>
              <p:cNvPr id="33" name="Straight Arrow Connector 32">
                <a:extLst>
                  <a:ext uri="{FF2B5EF4-FFF2-40B4-BE49-F238E27FC236}">
                    <a16:creationId xmlns:a16="http://schemas.microsoft.com/office/drawing/2014/main" id="{4618F2F1-24CB-0A54-6939-C9060F1AE287}"/>
                  </a:ext>
                </a:extLst>
              </p:cNvPr>
              <p:cNvCxnSpPr>
                <a:cxnSpLocks/>
                <a:stCxn id="32" idx="2"/>
              </p:cNvCxnSpPr>
              <p:nvPr/>
            </p:nvCxnSpPr>
            <p:spPr>
              <a:xfrm>
                <a:off x="2403231" y="2362214"/>
                <a:ext cx="0" cy="34581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1A116E7-C5D4-505D-A90A-A93816062E22}"/>
                </a:ext>
              </a:extLst>
            </p:cNvPr>
            <p:cNvGrpSpPr/>
            <p:nvPr/>
          </p:nvGrpSpPr>
          <p:grpSpPr>
            <a:xfrm>
              <a:off x="4665784" y="1900549"/>
              <a:ext cx="2672862" cy="807482"/>
              <a:chOff x="1066800" y="1900549"/>
              <a:chExt cx="2672862" cy="807482"/>
            </a:xfrm>
          </p:grpSpPr>
          <p:sp>
            <p:nvSpPr>
              <p:cNvPr id="30" name="TextBox 29">
                <a:extLst>
                  <a:ext uri="{FF2B5EF4-FFF2-40B4-BE49-F238E27FC236}">
                    <a16:creationId xmlns:a16="http://schemas.microsoft.com/office/drawing/2014/main" id="{5D7118C5-B3DF-7647-6845-86566BE254C2}"/>
                  </a:ext>
                </a:extLst>
              </p:cNvPr>
              <p:cNvSpPr txBox="1"/>
              <p:nvPr/>
            </p:nvSpPr>
            <p:spPr>
              <a:xfrm>
                <a:off x="1066800" y="1900549"/>
                <a:ext cx="2672862" cy="461665"/>
              </a:xfrm>
              <a:prstGeom prst="rect">
                <a:avLst/>
              </a:prstGeom>
              <a:noFill/>
            </p:spPr>
            <p:txBody>
              <a:bodyPr wrap="square" rtlCol="0">
                <a:spAutoFit/>
              </a:bodyPr>
              <a:lstStyle/>
              <a:p>
                <a:pPr algn="ctr"/>
                <a:r>
                  <a:rPr lang="en-US" sz="2400" b="1" dirty="0">
                    <a:solidFill>
                      <a:schemeClr val="bg2">
                        <a:lumMod val="50000"/>
                      </a:schemeClr>
                    </a:solidFill>
                  </a:rPr>
                  <a:t>2026-2027</a:t>
                </a:r>
                <a:endParaRPr lang="en-CA" sz="2400" b="1" dirty="0">
                  <a:solidFill>
                    <a:schemeClr val="bg2">
                      <a:lumMod val="50000"/>
                    </a:schemeClr>
                  </a:solidFill>
                </a:endParaRPr>
              </a:p>
            </p:txBody>
          </p:sp>
          <p:cxnSp>
            <p:nvCxnSpPr>
              <p:cNvPr id="31" name="Straight Arrow Connector 30">
                <a:extLst>
                  <a:ext uri="{FF2B5EF4-FFF2-40B4-BE49-F238E27FC236}">
                    <a16:creationId xmlns:a16="http://schemas.microsoft.com/office/drawing/2014/main" id="{EA195026-3225-3E69-A6C7-13F491EEC438}"/>
                  </a:ext>
                </a:extLst>
              </p:cNvPr>
              <p:cNvCxnSpPr>
                <a:cxnSpLocks/>
                <a:stCxn id="30" idx="2"/>
              </p:cNvCxnSpPr>
              <p:nvPr/>
            </p:nvCxnSpPr>
            <p:spPr>
              <a:xfrm>
                <a:off x="2403231" y="2362214"/>
                <a:ext cx="0" cy="34581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E91D12ED-AC4E-9DA4-7216-B3694D6375DE}"/>
                </a:ext>
              </a:extLst>
            </p:cNvPr>
            <p:cNvGrpSpPr/>
            <p:nvPr/>
          </p:nvGrpSpPr>
          <p:grpSpPr>
            <a:xfrm>
              <a:off x="8675077" y="1901867"/>
              <a:ext cx="2672862" cy="807482"/>
              <a:chOff x="1066800" y="1900549"/>
              <a:chExt cx="2672862" cy="807482"/>
            </a:xfrm>
          </p:grpSpPr>
          <p:sp>
            <p:nvSpPr>
              <p:cNvPr id="28" name="TextBox 27">
                <a:extLst>
                  <a:ext uri="{FF2B5EF4-FFF2-40B4-BE49-F238E27FC236}">
                    <a16:creationId xmlns:a16="http://schemas.microsoft.com/office/drawing/2014/main" id="{FCC12C8B-9683-6307-8DA6-3AF7C25F1A3F}"/>
                  </a:ext>
                </a:extLst>
              </p:cNvPr>
              <p:cNvSpPr txBox="1"/>
              <p:nvPr/>
            </p:nvSpPr>
            <p:spPr>
              <a:xfrm>
                <a:off x="1066800" y="1900549"/>
                <a:ext cx="2672862" cy="461665"/>
              </a:xfrm>
              <a:prstGeom prst="rect">
                <a:avLst/>
              </a:prstGeom>
              <a:noFill/>
            </p:spPr>
            <p:txBody>
              <a:bodyPr wrap="square" rtlCol="0">
                <a:spAutoFit/>
              </a:bodyPr>
              <a:lstStyle/>
              <a:p>
                <a:pPr algn="ctr"/>
                <a:r>
                  <a:rPr lang="en-US" sz="2400" b="1" dirty="0" err="1">
                    <a:solidFill>
                      <a:schemeClr val="bg2">
                        <a:lumMod val="50000"/>
                      </a:schemeClr>
                    </a:solidFill>
                  </a:rPr>
                  <a:t>Décembre</a:t>
                </a:r>
                <a:r>
                  <a:rPr lang="en-US" sz="2400" b="1" dirty="0">
                    <a:solidFill>
                      <a:schemeClr val="bg2">
                        <a:lumMod val="50000"/>
                      </a:schemeClr>
                    </a:solidFill>
                  </a:rPr>
                  <a:t> 2028</a:t>
                </a:r>
                <a:endParaRPr lang="en-CA" sz="2400" b="1" dirty="0">
                  <a:solidFill>
                    <a:schemeClr val="bg2">
                      <a:lumMod val="50000"/>
                    </a:schemeClr>
                  </a:solidFill>
                </a:endParaRPr>
              </a:p>
            </p:txBody>
          </p:sp>
          <p:cxnSp>
            <p:nvCxnSpPr>
              <p:cNvPr id="29" name="Straight Arrow Connector 28">
                <a:extLst>
                  <a:ext uri="{FF2B5EF4-FFF2-40B4-BE49-F238E27FC236}">
                    <a16:creationId xmlns:a16="http://schemas.microsoft.com/office/drawing/2014/main" id="{BD21950C-CA94-440E-9916-D308B4A50424}"/>
                  </a:ext>
                </a:extLst>
              </p:cNvPr>
              <p:cNvCxnSpPr>
                <a:cxnSpLocks/>
                <a:stCxn id="28" idx="2"/>
              </p:cNvCxnSpPr>
              <p:nvPr/>
            </p:nvCxnSpPr>
            <p:spPr>
              <a:xfrm>
                <a:off x="2403231" y="2362214"/>
                <a:ext cx="0" cy="34581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710C03C-3B71-554F-873F-BA1DE49EF7E8}"/>
                </a:ext>
              </a:extLst>
            </p:cNvPr>
            <p:cNvSpPr txBox="1"/>
            <p:nvPr/>
          </p:nvSpPr>
          <p:spPr>
            <a:xfrm>
              <a:off x="300097" y="4078097"/>
              <a:ext cx="3902613" cy="2031325"/>
            </a:xfrm>
            <a:prstGeom prst="rect">
              <a:avLst/>
            </a:prstGeom>
            <a:noFill/>
          </p:spPr>
          <p:txBody>
            <a:bodyPr wrap="square" rtlCol="0">
              <a:spAutoFit/>
            </a:bodyPr>
            <a:lstStyle/>
            <a:p>
              <a:pPr marL="285750" indent="-285750" algn="ctr">
                <a:buFontTx/>
                <a:buChar char="-"/>
              </a:pPr>
              <a:r>
                <a:rPr lang="fr-FR" dirty="0">
                  <a:solidFill>
                    <a:schemeClr val="bg2">
                      <a:lumMod val="25000"/>
                    </a:schemeClr>
                  </a:solidFill>
                </a:rPr>
                <a:t>Approbation de la CESP</a:t>
              </a:r>
            </a:p>
            <a:p>
              <a:pPr marL="285750" indent="-285750" algn="ctr">
                <a:buFontTx/>
                <a:buChar char="-"/>
              </a:pPr>
              <a:r>
                <a:rPr lang="fr-FR" dirty="0">
                  <a:solidFill>
                    <a:schemeClr val="bg2">
                      <a:lumMod val="25000"/>
                    </a:schemeClr>
                  </a:solidFill>
                </a:rPr>
                <a:t>Contrat STATCOM attribué (Hitachi Energy)- Contrat ingénierie attribué (</a:t>
              </a:r>
              <a:r>
                <a:rPr lang="fr-FR" dirty="0" err="1">
                  <a:solidFill>
                    <a:schemeClr val="bg2">
                      <a:lumMod val="25000"/>
                    </a:schemeClr>
                  </a:solidFill>
                </a:rPr>
                <a:t>Stantec</a:t>
              </a:r>
              <a:r>
                <a:rPr lang="fr-FR" dirty="0">
                  <a:solidFill>
                    <a:schemeClr val="bg2">
                      <a:lumMod val="25000"/>
                    </a:schemeClr>
                  </a:solidFill>
                </a:rPr>
                <a:t>) pour l'extension du site- Activités sur site commencées : le débroussaillage au poste de Salisbury a été terminé en novembre 2025</a:t>
              </a:r>
              <a:endParaRPr lang="en-US" dirty="0">
                <a:solidFill>
                  <a:schemeClr val="bg2">
                    <a:lumMod val="25000"/>
                  </a:schemeClr>
                </a:solidFill>
              </a:endParaRPr>
            </a:p>
          </p:txBody>
        </p:sp>
      </p:grpSp>
      <p:sp>
        <p:nvSpPr>
          <p:cNvPr id="5" name="TextBox 4">
            <a:extLst>
              <a:ext uri="{FF2B5EF4-FFF2-40B4-BE49-F238E27FC236}">
                <a16:creationId xmlns:a16="http://schemas.microsoft.com/office/drawing/2014/main" id="{78BA8392-DB8A-08EA-D4AB-627670851976}"/>
              </a:ext>
            </a:extLst>
          </p:cNvPr>
          <p:cNvSpPr txBox="1"/>
          <p:nvPr/>
        </p:nvSpPr>
        <p:spPr>
          <a:xfrm>
            <a:off x="4161083" y="4260047"/>
            <a:ext cx="3512053" cy="2192908"/>
          </a:xfrm>
          <a:prstGeom prst="rect">
            <a:avLst/>
          </a:prstGeom>
          <a:noFill/>
        </p:spPr>
        <p:txBody>
          <a:bodyPr wrap="square" rtlCol="0">
            <a:spAutoFit/>
          </a:bodyPr>
          <a:lstStyle/>
          <a:p>
            <a:pPr algn="ctr"/>
            <a:endParaRPr lang="en-US" sz="1050" dirty="0">
              <a:solidFill>
                <a:schemeClr val="bg2">
                  <a:lumMod val="25000"/>
                </a:schemeClr>
              </a:solidFill>
            </a:endParaRPr>
          </a:p>
          <a:p>
            <a:pPr algn="ctr"/>
            <a:r>
              <a:rPr lang="fr-FR" dirty="0">
                <a:solidFill>
                  <a:schemeClr val="bg2">
                    <a:lumMod val="25000"/>
                  </a:schemeClr>
                </a:solidFill>
              </a:rPr>
              <a:t>- Achever l'ingénierie détaillée pour l'extension du poste (STANTEC)- Achever l'ingénierie détaillée pour le STATCOM (Hitachi Energy)- Contrat attribué pour l'entrepreneur en construction pour l'extension du poste</a:t>
            </a:r>
            <a:endParaRPr lang="en-US" sz="1050" dirty="0">
              <a:solidFill>
                <a:schemeClr val="bg2">
                  <a:lumMod val="25000"/>
                </a:schemeClr>
              </a:solidFill>
            </a:endParaRPr>
          </a:p>
        </p:txBody>
      </p:sp>
      <p:sp>
        <p:nvSpPr>
          <p:cNvPr id="6" name="TextBox 5">
            <a:extLst>
              <a:ext uri="{FF2B5EF4-FFF2-40B4-BE49-F238E27FC236}">
                <a16:creationId xmlns:a16="http://schemas.microsoft.com/office/drawing/2014/main" id="{D10A1951-358D-BFC8-0D35-2615900BF1C6}"/>
              </a:ext>
            </a:extLst>
          </p:cNvPr>
          <p:cNvSpPr txBox="1"/>
          <p:nvPr/>
        </p:nvSpPr>
        <p:spPr>
          <a:xfrm>
            <a:off x="7846664" y="4260047"/>
            <a:ext cx="3885985" cy="2031325"/>
          </a:xfrm>
          <a:prstGeom prst="rect">
            <a:avLst/>
          </a:prstGeom>
          <a:noFill/>
        </p:spPr>
        <p:txBody>
          <a:bodyPr wrap="square" rtlCol="0">
            <a:spAutoFit/>
          </a:bodyPr>
          <a:lstStyle/>
          <a:p>
            <a:pPr algn="ctr"/>
            <a:r>
              <a:rPr lang="fr-FR" dirty="0">
                <a:solidFill>
                  <a:schemeClr val="bg2">
                    <a:lumMod val="25000"/>
                  </a:schemeClr>
                </a:solidFill>
              </a:rPr>
              <a:t>Hitachi Energy sur site pour achever la construction du STATCOM</a:t>
            </a:r>
          </a:p>
          <a:p>
            <a:pPr algn="ctr"/>
            <a:r>
              <a:rPr lang="fr-FR" dirty="0">
                <a:solidFill>
                  <a:schemeClr val="bg2">
                    <a:lumMod val="25000"/>
                  </a:schemeClr>
                </a:solidFill>
              </a:rPr>
              <a:t>FAT pour les transformateurs</a:t>
            </a:r>
          </a:p>
          <a:p>
            <a:pPr algn="ctr"/>
            <a:r>
              <a:rPr lang="fr-FR" dirty="0">
                <a:solidFill>
                  <a:schemeClr val="bg2">
                    <a:lumMod val="25000"/>
                  </a:schemeClr>
                </a:solidFill>
              </a:rPr>
              <a:t>FAT pour le STATCOM</a:t>
            </a:r>
          </a:p>
          <a:p>
            <a:pPr algn="ctr"/>
            <a:r>
              <a:rPr lang="fr-FR" dirty="0">
                <a:solidFill>
                  <a:schemeClr val="bg2">
                    <a:lumMod val="25000"/>
                  </a:schemeClr>
                </a:solidFill>
              </a:rPr>
              <a:t>Mise en service</a:t>
            </a:r>
          </a:p>
          <a:p>
            <a:pPr algn="ctr"/>
            <a:r>
              <a:rPr lang="fr-FR" dirty="0">
                <a:solidFill>
                  <a:schemeClr val="bg2">
                    <a:lumMod val="25000"/>
                  </a:schemeClr>
                </a:solidFill>
              </a:rPr>
              <a:t>Formation de nos équipes d'exploitation et d’entretien</a:t>
            </a:r>
            <a:endParaRPr lang="en-US" dirty="0">
              <a:solidFill>
                <a:schemeClr val="bg2">
                  <a:lumMod val="25000"/>
                </a:schemeClr>
              </a:solidFill>
            </a:endParaRPr>
          </a:p>
        </p:txBody>
      </p:sp>
    </p:spTree>
    <p:extLst>
      <p:ext uri="{BB962C8B-B14F-4D97-AF65-F5344CB8AC3E}">
        <p14:creationId xmlns:p14="http://schemas.microsoft.com/office/powerpoint/2010/main" val="120140908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B87096-5A3B-0AE5-2109-D85D783D9A71}"/>
            </a:ext>
          </a:extLst>
        </p:cNvPr>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BBF19-58D4-A291-9FCA-833E8421D74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fr-FR" sz="3600" dirty="0">
                <a:solidFill>
                  <a:srgbClr val="FFFFFF"/>
                </a:solidFill>
              </a:rPr>
              <a:t>Activités de construction au poste de Salisbury</a:t>
            </a:r>
            <a:endParaRPr lang="en-US" sz="3600" kern="1200" dirty="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72703149-18DD-19FE-9733-3AC3E05A4AA1}"/>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7ECDE0AE-961E-47E6-9A4B-E4347256F6DA}" type="slidenum">
              <a:rPr lang="en-US">
                <a:solidFill>
                  <a:schemeClr val="tx1">
                    <a:alpha val="80000"/>
                  </a:schemeClr>
                </a:solidFill>
              </a:rPr>
              <a:pPr>
                <a:spcAft>
                  <a:spcPts val="600"/>
                </a:spcAft>
              </a:pPr>
              <a:t>16</a:t>
            </a:fld>
            <a:endParaRPr lang="en-US">
              <a:solidFill>
                <a:schemeClr val="tx1">
                  <a:alpha val="80000"/>
                </a:schemeClr>
              </a:solidFill>
            </a:endParaRPr>
          </a:p>
        </p:txBody>
      </p:sp>
      <p:sp>
        <p:nvSpPr>
          <p:cNvPr id="9" name="Rectangle 1">
            <a:extLst>
              <a:ext uri="{FF2B5EF4-FFF2-40B4-BE49-F238E27FC236}">
                <a16:creationId xmlns:a16="http://schemas.microsoft.com/office/drawing/2014/main" id="{1919F03C-2D9F-B494-DD3E-69A6B0E658C3}"/>
              </a:ext>
            </a:extLst>
          </p:cNvPr>
          <p:cNvSpPr>
            <a:spLocks noChangeArrowheads="1"/>
          </p:cNvSpPr>
          <p:nvPr/>
        </p:nvSpPr>
        <p:spPr bwMode="auto">
          <a:xfrm>
            <a:off x="3289300" y="2000563"/>
            <a:ext cx="1379709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5622CD54-FC2F-BF29-B499-4DEB47620E29}"/>
              </a:ext>
            </a:extLst>
          </p:cNvPr>
          <p:cNvGraphicFramePr>
            <a:graphicFrameLocks noGrp="1"/>
          </p:cNvGraphicFramePr>
          <p:nvPr>
            <p:extLst>
              <p:ext uri="{D42A27DB-BD31-4B8C-83A1-F6EECF244321}">
                <p14:modId xmlns:p14="http://schemas.microsoft.com/office/powerpoint/2010/main" val="1582388106"/>
              </p:ext>
            </p:extLst>
          </p:nvPr>
        </p:nvGraphicFramePr>
        <p:xfrm>
          <a:off x="4691252" y="1556196"/>
          <a:ext cx="6780701" cy="3597386"/>
        </p:xfrm>
        <a:graphic>
          <a:graphicData uri="http://schemas.openxmlformats.org/drawingml/2006/table">
            <a:tbl>
              <a:tblPr firstRow="1" bandRow="1"/>
              <a:tblGrid>
                <a:gridCol w="3524010">
                  <a:extLst>
                    <a:ext uri="{9D8B030D-6E8A-4147-A177-3AD203B41FA5}">
                      <a16:colId xmlns:a16="http://schemas.microsoft.com/office/drawing/2014/main" val="1073444351"/>
                    </a:ext>
                  </a:extLst>
                </a:gridCol>
                <a:gridCol w="3256691">
                  <a:extLst>
                    <a:ext uri="{9D8B030D-6E8A-4147-A177-3AD203B41FA5}">
                      <a16:colId xmlns:a16="http://schemas.microsoft.com/office/drawing/2014/main" val="443216787"/>
                    </a:ext>
                  </a:extLst>
                </a:gridCol>
              </a:tblGrid>
              <a:tr h="479869">
                <a:tc>
                  <a:txBody>
                    <a:bodyPr/>
                    <a:lstStyle/>
                    <a:p>
                      <a:pPr algn="ctr" fontAlgn="base">
                        <a:lnSpc>
                          <a:spcPts val="2175"/>
                        </a:lnSpc>
                        <a:buNone/>
                      </a:pPr>
                      <a:r>
                        <a:rPr lang="en-US" sz="2200" b="1" i="0" dirty="0">
                          <a:solidFill>
                            <a:srgbClr val="FFFFFF"/>
                          </a:solidFill>
                          <a:effectLst/>
                          <a:latin typeface="Museo Sans 300" panose="02000000000000000000" pitchFamily="50" charset="0"/>
                        </a:rPr>
                        <a:t>ACTIVITÉS DU PROJET​</a:t>
                      </a:r>
                      <a:endParaRPr lang="en-US" sz="2200" b="1" i="0" dirty="0">
                        <a:solidFill>
                          <a:srgbClr val="FFFFFF"/>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21908" cap="flat" cmpd="sng" algn="ctr">
                      <a:solidFill>
                        <a:srgbClr val="FFFFFF"/>
                      </a:solidFill>
                      <a:prstDash val="solid"/>
                      <a:round/>
                      <a:headEnd type="none" w="med" len="med"/>
                      <a:tailEnd type="none" w="med" len="med"/>
                    </a:lnB>
                    <a:solidFill>
                      <a:srgbClr val="CC6117"/>
                    </a:solidFill>
                  </a:tcPr>
                </a:tc>
                <a:tc>
                  <a:txBody>
                    <a:bodyPr/>
                    <a:lstStyle/>
                    <a:p>
                      <a:pPr algn="ctr" fontAlgn="base">
                        <a:lnSpc>
                          <a:spcPts val="2175"/>
                        </a:lnSpc>
                        <a:buNone/>
                      </a:pPr>
                      <a:r>
                        <a:rPr lang="en-US" sz="2200" b="1" i="0" dirty="0">
                          <a:solidFill>
                            <a:srgbClr val="FFFFFF"/>
                          </a:solidFill>
                          <a:effectLst/>
                          <a:latin typeface="Museo Sans 300" panose="02000000000000000000" pitchFamily="50" charset="0"/>
                        </a:rPr>
                        <a:t>CALENDRIER</a:t>
                      </a:r>
                      <a:endParaRPr lang="en-US" sz="2200" b="1" i="0" dirty="0">
                        <a:solidFill>
                          <a:srgbClr val="FFFFFF"/>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21908" cap="flat" cmpd="sng" algn="ctr">
                      <a:solidFill>
                        <a:srgbClr val="FFFFFF"/>
                      </a:solidFill>
                      <a:prstDash val="solid"/>
                      <a:round/>
                      <a:headEnd type="none" w="med" len="med"/>
                      <a:tailEnd type="none" w="med" len="med"/>
                    </a:lnB>
                    <a:solidFill>
                      <a:srgbClr val="CC6117"/>
                    </a:solidFill>
                  </a:tcPr>
                </a:tc>
                <a:extLst>
                  <a:ext uri="{0D108BD9-81ED-4DB2-BD59-A6C34878D82A}">
                    <a16:rowId xmlns:a16="http://schemas.microsoft.com/office/drawing/2014/main" val="1764751491"/>
                  </a:ext>
                </a:extLst>
              </a:tr>
              <a:tr h="479869">
                <a:tc>
                  <a:txBody>
                    <a:bodyPr/>
                    <a:lstStyle/>
                    <a:p>
                      <a:pPr algn="l" fontAlgn="base">
                        <a:lnSpc>
                          <a:spcPts val="2175"/>
                        </a:lnSpc>
                        <a:buNone/>
                      </a:pPr>
                      <a:r>
                        <a:rPr lang="en-US" sz="2200" b="0" i="0" dirty="0" err="1">
                          <a:solidFill>
                            <a:srgbClr val="000000"/>
                          </a:solidFill>
                          <a:effectLst/>
                          <a:latin typeface="Museo Sans 300" panose="02000000000000000000" pitchFamily="50" charset="0"/>
                        </a:rPr>
                        <a:t>Défrichement</a:t>
                      </a:r>
                      <a:r>
                        <a:rPr lang="en-US" sz="2200" b="0" i="0" dirty="0">
                          <a:solidFill>
                            <a:srgbClr val="000000"/>
                          </a:solidFill>
                          <a:effectLst/>
                          <a:latin typeface="Museo Sans 300" panose="02000000000000000000" pitchFamily="50" charset="0"/>
                        </a:rPr>
                        <a:t> de la </a:t>
                      </a:r>
                      <a:r>
                        <a:rPr lang="en-US" sz="2200" b="0" i="0" dirty="0" err="1">
                          <a:solidFill>
                            <a:srgbClr val="000000"/>
                          </a:solidFill>
                          <a:effectLst/>
                          <a:latin typeface="Museo Sans 300" panose="02000000000000000000" pitchFamily="50" charset="0"/>
                        </a:rPr>
                        <a:t>végétation</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21908"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BFBFBF"/>
                    </a:solidFill>
                  </a:tcPr>
                </a:tc>
                <a:tc>
                  <a:txBody>
                    <a:bodyPr/>
                    <a:lstStyle/>
                    <a:p>
                      <a:pPr algn="l" fontAlgn="base">
                        <a:lnSpc>
                          <a:spcPts val="2175"/>
                        </a:lnSpc>
                        <a:buNone/>
                      </a:pPr>
                      <a:r>
                        <a:rPr lang="en-US" sz="2200" b="0" i="0" dirty="0" err="1">
                          <a:solidFill>
                            <a:srgbClr val="000000"/>
                          </a:solidFill>
                          <a:effectLst/>
                          <a:latin typeface="Museo Sans 300" panose="02000000000000000000" pitchFamily="50" charset="0"/>
                        </a:rPr>
                        <a:t>Terminé</a:t>
                      </a:r>
                      <a:r>
                        <a:rPr lang="en-US" sz="2200" b="0" i="0" dirty="0">
                          <a:solidFill>
                            <a:srgbClr val="000000"/>
                          </a:solidFill>
                          <a:effectLst/>
                          <a:latin typeface="Museo Sans 300" panose="02000000000000000000" pitchFamily="50" charset="0"/>
                        </a:rPr>
                        <a:t> </a:t>
                      </a:r>
                      <a:r>
                        <a:rPr lang="en-US" sz="2200" b="0" i="0" dirty="0" err="1">
                          <a:solidFill>
                            <a:srgbClr val="000000"/>
                          </a:solidFill>
                          <a:effectLst/>
                          <a:latin typeface="Museo Sans 300" panose="02000000000000000000" pitchFamily="50" charset="0"/>
                        </a:rPr>
                        <a:t>en</a:t>
                      </a:r>
                      <a:r>
                        <a:rPr lang="en-US" sz="2200" b="0" i="0" dirty="0">
                          <a:solidFill>
                            <a:srgbClr val="000000"/>
                          </a:solidFill>
                          <a:effectLst/>
                          <a:latin typeface="Museo Sans 300" panose="02000000000000000000" pitchFamily="50" charset="0"/>
                        </a:rPr>
                        <a:t> </a:t>
                      </a:r>
                      <a:r>
                        <a:rPr lang="en-US" sz="2200" b="0" i="0" dirty="0" err="1">
                          <a:solidFill>
                            <a:srgbClr val="000000"/>
                          </a:solidFill>
                          <a:effectLst/>
                          <a:latin typeface="Museo Sans 300" panose="02000000000000000000" pitchFamily="50" charset="0"/>
                        </a:rPr>
                        <a:t>novembre</a:t>
                      </a:r>
                      <a:r>
                        <a:rPr lang="en-US" sz="2200" b="0" i="0" dirty="0">
                          <a:solidFill>
                            <a:srgbClr val="000000"/>
                          </a:solidFill>
                          <a:effectLst/>
                          <a:latin typeface="Museo Sans 300" panose="02000000000000000000" pitchFamily="50" charset="0"/>
                        </a:rPr>
                        <a:t> 2025</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21908"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180998898"/>
                  </a:ext>
                </a:extLst>
              </a:tr>
              <a:tr h="479869">
                <a:tc>
                  <a:txBody>
                    <a:bodyPr/>
                    <a:lstStyle/>
                    <a:p>
                      <a:pPr algn="l" fontAlgn="base">
                        <a:lnSpc>
                          <a:spcPts val="2175"/>
                        </a:lnSpc>
                        <a:buNone/>
                      </a:pPr>
                      <a:r>
                        <a:rPr lang="en-US" sz="2200" b="0" i="0" dirty="0" err="1">
                          <a:solidFill>
                            <a:srgbClr val="000000"/>
                          </a:solidFill>
                          <a:effectLst/>
                          <a:latin typeface="Museo Sans 300" panose="02000000000000000000" pitchFamily="50" charset="0"/>
                        </a:rPr>
                        <a:t>Nivellement</a:t>
                      </a:r>
                      <a:r>
                        <a:rPr lang="en-US" sz="2200" b="0" i="0" dirty="0">
                          <a:solidFill>
                            <a:srgbClr val="000000"/>
                          </a:solidFill>
                          <a:effectLst/>
                          <a:latin typeface="Museo Sans 300" panose="02000000000000000000" pitchFamily="50" charset="0"/>
                        </a:rPr>
                        <a:t>, </a:t>
                      </a:r>
                      <a:r>
                        <a:rPr lang="en-US" sz="2200" b="0" i="0" dirty="0" err="1">
                          <a:solidFill>
                            <a:srgbClr val="000000"/>
                          </a:solidFill>
                          <a:effectLst/>
                          <a:latin typeface="Museo Sans 300" panose="02000000000000000000" pitchFamily="50" charset="0"/>
                        </a:rPr>
                        <a:t>fondations</a:t>
                      </a:r>
                      <a:r>
                        <a:rPr lang="en-US" sz="2200" b="0" i="0" dirty="0">
                          <a:solidFill>
                            <a:srgbClr val="000000"/>
                          </a:solidFill>
                          <a:effectLst/>
                          <a:latin typeface="Museo Sans 300" panose="02000000000000000000" pitchFamily="50" charset="0"/>
                        </a:rPr>
                        <a:t>, routes</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F2F2F2"/>
                    </a:solidFill>
                  </a:tcPr>
                </a:tc>
                <a:tc>
                  <a:txBody>
                    <a:bodyPr/>
                    <a:lstStyle/>
                    <a:p>
                      <a:pPr algn="l" fontAlgn="base">
                        <a:lnSpc>
                          <a:spcPts val="2175"/>
                        </a:lnSpc>
                        <a:buNone/>
                      </a:pPr>
                      <a:r>
                        <a:rPr lang="en-US" sz="2200" b="0" i="0" dirty="0">
                          <a:solidFill>
                            <a:srgbClr val="000000"/>
                          </a:solidFill>
                          <a:effectLst/>
                          <a:latin typeface="Museo Sans 300" panose="02000000000000000000" pitchFamily="50" charset="0"/>
                        </a:rPr>
                        <a:t>Automne 2026</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845168523"/>
                  </a:ext>
                </a:extLst>
              </a:tr>
              <a:tr h="818346">
                <a:tc>
                  <a:txBody>
                    <a:bodyPr/>
                    <a:lstStyle/>
                    <a:p>
                      <a:pPr algn="l" fontAlgn="base">
                        <a:lnSpc>
                          <a:spcPts val="2175"/>
                        </a:lnSpc>
                        <a:buNone/>
                      </a:pPr>
                      <a:r>
                        <a:rPr lang="fr-FR" sz="2200" b="0" i="0" dirty="0">
                          <a:solidFill>
                            <a:srgbClr val="000000"/>
                          </a:solidFill>
                          <a:effectLst/>
                          <a:latin typeface="Museo Sans 300" panose="02000000000000000000" pitchFamily="50" charset="0"/>
                        </a:rPr>
                        <a:t>Début des activités de construction</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BFBFBF"/>
                    </a:solidFill>
                  </a:tcPr>
                </a:tc>
                <a:tc>
                  <a:txBody>
                    <a:bodyPr/>
                    <a:lstStyle/>
                    <a:p>
                      <a:pPr algn="l" fontAlgn="base">
                        <a:lnSpc>
                          <a:spcPts val="2175"/>
                        </a:lnSpc>
                        <a:buNone/>
                      </a:pPr>
                      <a:r>
                        <a:rPr lang="fr-FR" sz="2200" b="0" i="0" dirty="0">
                          <a:solidFill>
                            <a:srgbClr val="000000"/>
                          </a:solidFill>
                          <a:effectLst/>
                          <a:latin typeface="Museo Sans 300" panose="02000000000000000000" pitchFamily="50" charset="0"/>
                        </a:rPr>
                        <a:t>Entre le printemps 2027 et l'automne 2028</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544252669"/>
                  </a:ext>
                </a:extLst>
              </a:tr>
              <a:tr h="818346">
                <a:tc>
                  <a:txBody>
                    <a:bodyPr/>
                    <a:lstStyle/>
                    <a:p>
                      <a:pPr algn="l" fontAlgn="base">
                        <a:lnSpc>
                          <a:spcPts val="2175"/>
                        </a:lnSpc>
                        <a:buNone/>
                      </a:pPr>
                      <a:r>
                        <a:rPr lang="fr-FR" sz="2200" b="0" i="0" dirty="0">
                          <a:solidFill>
                            <a:srgbClr val="000000"/>
                          </a:solidFill>
                          <a:effectLst/>
                          <a:latin typeface="Museo Sans 300" panose="02000000000000000000" pitchFamily="50" charset="0"/>
                        </a:rPr>
                        <a:t>Mise en service et démarrage du projet</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F2F2F2"/>
                    </a:solidFill>
                  </a:tcPr>
                </a:tc>
                <a:tc>
                  <a:txBody>
                    <a:bodyPr/>
                    <a:lstStyle/>
                    <a:p>
                      <a:pPr algn="l" fontAlgn="base">
                        <a:lnSpc>
                          <a:spcPts val="2175"/>
                        </a:lnSpc>
                        <a:buNone/>
                      </a:pPr>
                      <a:r>
                        <a:rPr lang="en-US" sz="2200" b="0" i="0" dirty="0">
                          <a:solidFill>
                            <a:srgbClr val="000000"/>
                          </a:solidFill>
                          <a:effectLst/>
                          <a:latin typeface="Museo Sans 300" panose="02000000000000000000" pitchFamily="50" charset="0"/>
                        </a:rPr>
                        <a:t>Fin de 2028</a:t>
                      </a:r>
                      <a:endParaRPr lang="en-US" sz="2200" b="0" i="0" dirty="0">
                        <a:solidFill>
                          <a:srgbClr val="000000"/>
                        </a:solidFill>
                        <a:effectLst/>
                      </a:endParaRPr>
                    </a:p>
                  </a:txBody>
                  <a:tcPr marL="110774" marR="110774" marT="55387" marB="55387" anchor="ctr">
                    <a:lnL w="7302" cap="flat" cmpd="sng" algn="ctr">
                      <a:solidFill>
                        <a:srgbClr val="FFFFFF"/>
                      </a:solidFill>
                      <a:prstDash val="solid"/>
                      <a:round/>
                      <a:headEnd type="none" w="med" len="med"/>
                      <a:tailEnd type="none" w="med" len="med"/>
                    </a:lnL>
                    <a:lnR w="7302" cap="flat" cmpd="sng" algn="ctr">
                      <a:solidFill>
                        <a:srgbClr val="FFFFFF"/>
                      </a:solidFill>
                      <a:prstDash val="solid"/>
                      <a:round/>
                      <a:headEnd type="none" w="med" len="med"/>
                      <a:tailEnd type="none" w="med" len="med"/>
                    </a:lnR>
                    <a:lnT w="7302" cap="flat" cmpd="sng" algn="ctr">
                      <a:solidFill>
                        <a:srgbClr val="FFFFFF"/>
                      </a:solidFill>
                      <a:prstDash val="solid"/>
                      <a:round/>
                      <a:headEnd type="none" w="med" len="med"/>
                      <a:tailEnd type="none" w="med" len="med"/>
                    </a:lnT>
                    <a:lnB w="7302"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847033680"/>
                  </a:ext>
                </a:extLst>
              </a:tr>
            </a:tbl>
          </a:graphicData>
        </a:graphic>
      </p:graphicFrame>
    </p:spTree>
    <p:extLst>
      <p:ext uri="{BB962C8B-B14F-4D97-AF65-F5344CB8AC3E}">
        <p14:creationId xmlns:p14="http://schemas.microsoft.com/office/powerpoint/2010/main" val="1481237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8B4529-4573-64C4-FED1-378E03356EA1}"/>
              </a:ext>
            </a:extLst>
          </p:cNvPr>
          <p:cNvSpPr>
            <a:spLocks noGrp="1"/>
          </p:cNvSpPr>
          <p:nvPr>
            <p:ph idx="1"/>
          </p:nvPr>
        </p:nvSpPr>
        <p:spPr>
          <a:xfrm>
            <a:off x="838200" y="2266345"/>
            <a:ext cx="5097780" cy="3910617"/>
          </a:xfrm>
        </p:spPr>
        <p:txBody>
          <a:bodyPr vert="horz" lIns="91440" tIns="45720" rIns="91440" bIns="45720" rtlCol="0">
            <a:normAutofit/>
          </a:bodyPr>
          <a:lstStyle/>
          <a:p>
            <a:pPr marL="0"/>
            <a:r>
              <a:rPr lang="en-US" sz="2600" b="1" dirty="0" err="1">
                <a:solidFill>
                  <a:srgbClr val="FFFFFF"/>
                </a:solidFill>
              </a:rPr>
              <a:t>Pourquoi</a:t>
            </a:r>
            <a:r>
              <a:rPr lang="en-US" sz="2600" b="1" dirty="0">
                <a:solidFill>
                  <a:srgbClr val="FFFFFF"/>
                </a:solidFill>
              </a:rPr>
              <a:t> </a:t>
            </a:r>
            <a:r>
              <a:rPr lang="en-US" sz="2600" b="1" dirty="0" err="1">
                <a:solidFill>
                  <a:srgbClr val="FFFFFF"/>
                </a:solidFill>
              </a:rPr>
              <a:t>cela</a:t>
            </a:r>
            <a:r>
              <a:rPr lang="en-US" sz="2600" b="1" dirty="0">
                <a:solidFill>
                  <a:srgbClr val="FFFFFF"/>
                </a:solidFill>
              </a:rPr>
              <a:t> est-il important?</a:t>
            </a:r>
          </a:p>
          <a:p>
            <a:endParaRPr lang="en-US" sz="2400" dirty="0">
              <a:solidFill>
                <a:srgbClr val="FFFFFF"/>
              </a:solidFill>
            </a:endParaRPr>
          </a:p>
        </p:txBody>
      </p:sp>
      <p:sp>
        <p:nvSpPr>
          <p:cNvPr id="45" name="TextBox 44">
            <a:extLst>
              <a:ext uri="{FF2B5EF4-FFF2-40B4-BE49-F238E27FC236}">
                <a16:creationId xmlns:a16="http://schemas.microsoft.com/office/drawing/2014/main" id="{AAE9B933-22DA-D5E8-981D-6A60761F076F}"/>
              </a:ext>
            </a:extLst>
          </p:cNvPr>
          <p:cNvSpPr txBox="1"/>
          <p:nvPr/>
        </p:nvSpPr>
        <p:spPr>
          <a:xfrm>
            <a:off x="5472268" y="311036"/>
            <a:ext cx="5097780" cy="391061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fr-FR" sz="2400" dirty="0">
                <a:solidFill>
                  <a:srgbClr val="FFFFFF"/>
                </a:solidFill>
              </a:rPr>
              <a:t>Le projet STATCOM sera situé au poste existant de Salisbury d’Énergie NB, dans la ville de Salisbury. Le projet vise à renforcer le réseau électrique qui aliment la région de Salisbury et ses environs. </a:t>
            </a:r>
          </a:p>
          <a:p>
            <a:pPr marL="285750" indent="-228600">
              <a:lnSpc>
                <a:spcPct val="90000"/>
              </a:lnSpc>
              <a:spcAft>
                <a:spcPts val="600"/>
              </a:spcAft>
              <a:buFont typeface="Arial" panose="020B0604020202020204" pitchFamily="34" charset="0"/>
              <a:buChar char="•"/>
            </a:pPr>
            <a:r>
              <a:rPr lang="fr-FR" sz="2400" dirty="0">
                <a:solidFill>
                  <a:srgbClr val="FFFFFF"/>
                </a:solidFill>
              </a:rPr>
              <a:t>Le projet améliorera la fiabilité pour les habitants, les entreprises et les services essentiels.</a:t>
            </a:r>
          </a:p>
          <a:p>
            <a:pPr marL="285750" indent="-228600">
              <a:lnSpc>
                <a:spcPct val="90000"/>
              </a:lnSpc>
              <a:spcAft>
                <a:spcPts val="600"/>
              </a:spcAft>
              <a:buFont typeface="Arial" panose="020B0604020202020204" pitchFamily="34" charset="0"/>
              <a:buChar char="•"/>
            </a:pPr>
            <a:r>
              <a:rPr lang="fr-FR" sz="2400" dirty="0">
                <a:solidFill>
                  <a:srgbClr val="FFFFFF"/>
                </a:solidFill>
              </a:rPr>
              <a:t> Le projet améliorera également la stabilité de la tension et soutiendra la croissance et le développement futurs de la communauté. </a:t>
            </a:r>
          </a:p>
          <a:p>
            <a:pPr marL="285750" indent="-228600">
              <a:lnSpc>
                <a:spcPct val="90000"/>
              </a:lnSpc>
              <a:spcAft>
                <a:spcPts val="600"/>
              </a:spcAft>
              <a:buFont typeface="Arial" panose="020B0604020202020204" pitchFamily="34" charset="0"/>
              <a:buChar char="•"/>
            </a:pPr>
            <a:r>
              <a:rPr lang="fr-FR" sz="2400" dirty="0">
                <a:solidFill>
                  <a:srgbClr val="FFFFFF"/>
                </a:solidFill>
              </a:rPr>
              <a:t>La construction se déroulera principalement à la sous-station existante, minimisant ainsi tout impact sur la ville et les résidents voisins.</a:t>
            </a:r>
            <a:endParaRPr lang="en-US" sz="2400" dirty="0">
              <a:solidFill>
                <a:srgbClr val="FFFFFF"/>
              </a:solidFill>
            </a:endParaRPr>
          </a:p>
        </p:txBody>
      </p:sp>
      <p:sp>
        <p:nvSpPr>
          <p:cNvPr id="4" name="Slide Number Placeholder 3">
            <a:extLst>
              <a:ext uri="{FF2B5EF4-FFF2-40B4-BE49-F238E27FC236}">
                <a16:creationId xmlns:a16="http://schemas.microsoft.com/office/drawing/2014/main" id="{1308A917-4391-A036-85DD-ED80026D550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ECDE0AE-961E-47E6-9A4B-E4347256F6DA}" type="slidenum">
              <a:rPr lang="en-US">
                <a:solidFill>
                  <a:srgbClr val="FFFFFF"/>
                </a:solidFill>
              </a:rPr>
              <a:pPr>
                <a:spcAft>
                  <a:spcPts val="600"/>
                </a:spcAft>
              </a:pPr>
              <a:t>17</a:t>
            </a:fld>
            <a:endParaRPr lang="en-US">
              <a:solidFill>
                <a:srgbClr val="FFFFFF"/>
              </a:solidFill>
            </a:endParaRPr>
          </a:p>
        </p:txBody>
      </p:sp>
    </p:spTree>
    <p:extLst>
      <p:ext uri="{BB962C8B-B14F-4D97-AF65-F5344CB8AC3E}">
        <p14:creationId xmlns:p14="http://schemas.microsoft.com/office/powerpoint/2010/main" val="2880400965"/>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0BF3-05F2-6DFE-82DC-344A664AB0AB}"/>
            </a:ext>
          </a:extLst>
        </p:cNvPr>
        <p:cNvGrpSpPr/>
        <p:nvPr/>
      </p:nvGrpSpPr>
      <p:grpSpPr>
        <a:xfrm>
          <a:off x="0" y="0"/>
          <a:ext cx="0" cy="0"/>
          <a:chOff x="0" y="0"/>
          <a:chExt cx="0" cy="0"/>
        </a:xfrm>
      </p:grpSpPr>
      <p:pic>
        <p:nvPicPr>
          <p:cNvPr id="4" name="Picture 3" descr="Power lines on a hill&#10;&#10;AI-generated content may be incorrect.">
            <a:extLst>
              <a:ext uri="{FF2B5EF4-FFF2-40B4-BE49-F238E27FC236}">
                <a16:creationId xmlns:a16="http://schemas.microsoft.com/office/drawing/2014/main" id="{2EA8749B-F857-A299-7577-D0756489D33A}"/>
              </a:ext>
            </a:extLst>
          </p:cNvPr>
          <p:cNvPicPr>
            <a:picLocks noChangeAspect="1"/>
          </p:cNvPicPr>
          <p:nvPr/>
        </p:nvPicPr>
        <p:blipFill>
          <a:blip r:embed="rId4" cstate="screen">
            <a:alphaModFix amt="46000"/>
            <a:extLst>
              <a:ext uri="{28A0092B-C50C-407E-A947-70E740481C1C}">
                <a14:useLocalDpi xmlns:a14="http://schemas.microsoft.com/office/drawing/2010/main"/>
              </a:ext>
            </a:extLst>
          </a:blip>
          <a:srcRect/>
          <a:stretch>
            <a:fillRect/>
          </a:stretch>
        </p:blipFill>
        <p:spPr>
          <a:xfrm>
            <a:off x="0" y="17363"/>
            <a:ext cx="12192000" cy="6858000"/>
          </a:xfrm>
          <a:prstGeom prst="rect">
            <a:avLst/>
          </a:prstGeom>
        </p:spPr>
      </p:pic>
      <p:sp>
        <p:nvSpPr>
          <p:cNvPr id="2" name="Rectangle 1">
            <a:extLst>
              <a:ext uri="{FF2B5EF4-FFF2-40B4-BE49-F238E27FC236}">
                <a16:creationId xmlns:a16="http://schemas.microsoft.com/office/drawing/2014/main" id="{1236EA52-C6D2-672A-ABC2-FFB43D152F9C}"/>
              </a:ext>
            </a:extLst>
          </p:cNvPr>
          <p:cNvSpPr/>
          <p:nvPr/>
        </p:nvSpPr>
        <p:spPr>
          <a:xfrm>
            <a:off x="0" y="0"/>
            <a:ext cx="6699382" cy="6875363"/>
          </a:xfrm>
          <a:prstGeom prst="rect">
            <a:avLst/>
          </a:prstGeom>
          <a:solidFill>
            <a:srgbClr val="CC611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8C358D40-750C-EFCD-2B4A-9B36A6E366D8}"/>
              </a:ext>
            </a:extLst>
          </p:cNvPr>
          <p:cNvSpPr txBox="1">
            <a:spLocks/>
          </p:cNvSpPr>
          <p:nvPr/>
        </p:nvSpPr>
        <p:spPr>
          <a:xfrm>
            <a:off x="1166891" y="1133584"/>
            <a:ext cx="4113937" cy="6732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sz="3600" b="1" dirty="0">
                <a:latin typeface="Calibri   "/>
              </a:rPr>
              <a:t>Pour nous </a:t>
            </a:r>
            <a:r>
              <a:rPr lang="en-CA" sz="3600" b="1" dirty="0" err="1">
                <a:latin typeface="Calibri   "/>
              </a:rPr>
              <a:t>joindre</a:t>
            </a:r>
            <a:endParaRPr kumimoji="0" lang="en-CA" sz="3600" b="1" i="0" u="none" strike="noStrike" kern="1200" cap="none" spc="0" normalizeH="0" baseline="0" noProof="0" dirty="0">
              <a:ln>
                <a:noFill/>
              </a:ln>
              <a:effectLst/>
              <a:uLnTx/>
              <a:uFillTx/>
              <a:latin typeface="Calibri   "/>
            </a:endParaRPr>
          </a:p>
        </p:txBody>
      </p:sp>
      <p:sp>
        <p:nvSpPr>
          <p:cNvPr id="8" name="Text Placeholder 2">
            <a:extLst>
              <a:ext uri="{FF2B5EF4-FFF2-40B4-BE49-F238E27FC236}">
                <a16:creationId xmlns:a16="http://schemas.microsoft.com/office/drawing/2014/main" id="{4337951A-6615-B8CE-2FE3-538278078301}"/>
              </a:ext>
            </a:extLst>
          </p:cNvPr>
          <p:cNvSpPr txBox="1">
            <a:spLocks/>
          </p:cNvSpPr>
          <p:nvPr/>
        </p:nvSpPr>
        <p:spPr>
          <a:xfrm>
            <a:off x="402281" y="2652655"/>
            <a:ext cx="5422580" cy="15700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40000"/>
              </a:lnSpc>
              <a:defRPr/>
            </a:pPr>
            <a:r>
              <a:rPr lang="en-CA" sz="2600" dirty="0">
                <a:latin typeface="Calibri   "/>
              </a:rPr>
              <a:t>Courriel </a:t>
            </a:r>
            <a:r>
              <a:rPr kumimoji="0" lang="en-CA" sz="2600" i="0" u="none" strike="noStrike" kern="1200" cap="none" spc="0" normalizeH="0" baseline="0" noProof="0" dirty="0">
                <a:ln>
                  <a:noFill/>
                </a:ln>
                <a:effectLst/>
                <a:uLnTx/>
                <a:uFillTx/>
                <a:latin typeface="Calibri   "/>
              </a:rPr>
              <a:t>:  ksparks@nbpower.com  </a:t>
            </a:r>
            <a:br>
              <a:rPr lang="en-CA" sz="2600">
                <a:latin typeface="Calibri   "/>
              </a:rPr>
            </a:br>
            <a:r>
              <a:rPr lang="en-CA" sz="2600">
                <a:latin typeface="Calibri   "/>
              </a:rPr>
              <a:t>Courriel: </a:t>
            </a:r>
            <a:r>
              <a:rPr lang="en-CA" sz="2600" dirty="0">
                <a:latin typeface="Calibri   "/>
              </a:rPr>
              <a:t>efraser@nbpower.com</a:t>
            </a:r>
            <a:br>
              <a:rPr kumimoji="0" lang="en-CA" sz="2600" i="0" u="none" strike="noStrike" kern="1200" cap="none" spc="0" normalizeH="0" baseline="0" noProof="0" dirty="0">
                <a:ln>
                  <a:noFill/>
                </a:ln>
                <a:effectLst/>
                <a:uLnTx/>
                <a:uFillTx/>
                <a:latin typeface="Calibri   "/>
              </a:rPr>
            </a:br>
            <a:endParaRPr kumimoji="0" lang="en-CA" sz="2600" i="0" u="none" strike="noStrike" kern="1200" cap="none" spc="0" normalizeH="0" baseline="0" noProof="0" dirty="0">
              <a:ln>
                <a:noFill/>
              </a:ln>
              <a:effectLst/>
              <a:uLnTx/>
              <a:uFillTx/>
              <a:latin typeface="Calibri   "/>
            </a:endParaRPr>
          </a:p>
        </p:txBody>
      </p:sp>
      <p:grpSp>
        <p:nvGrpSpPr>
          <p:cNvPr id="24" name="Group 23">
            <a:extLst>
              <a:ext uri="{FF2B5EF4-FFF2-40B4-BE49-F238E27FC236}">
                <a16:creationId xmlns:a16="http://schemas.microsoft.com/office/drawing/2014/main" id="{4CF49BA9-6E17-FADB-604A-52823CEE3BC2}"/>
              </a:ext>
            </a:extLst>
          </p:cNvPr>
          <p:cNvGrpSpPr/>
          <p:nvPr/>
        </p:nvGrpSpPr>
        <p:grpSpPr>
          <a:xfrm>
            <a:off x="402280" y="6105231"/>
            <a:ext cx="2196167" cy="409452"/>
            <a:chOff x="402280" y="6105231"/>
            <a:chExt cx="2196167" cy="409452"/>
          </a:xfrm>
        </p:grpSpPr>
        <p:sp>
          <p:nvSpPr>
            <p:cNvPr id="5" name="Freeform 4">
              <a:extLst>
                <a:ext uri="{FF2B5EF4-FFF2-40B4-BE49-F238E27FC236}">
                  <a16:creationId xmlns:a16="http://schemas.microsoft.com/office/drawing/2014/main" id="{5E99985C-3B32-8651-5046-FB05220D1D6D}"/>
                </a:ext>
              </a:extLst>
            </p:cNvPr>
            <p:cNvSpPr/>
            <p:nvPr/>
          </p:nvSpPr>
          <p:spPr>
            <a:xfrm>
              <a:off x="627869" y="6105231"/>
              <a:ext cx="348240" cy="354166"/>
            </a:xfrm>
            <a:custGeom>
              <a:avLst/>
              <a:gdLst>
                <a:gd name="connsiteX0" fmla="*/ 687 w 474958"/>
                <a:gd name="connsiteY0" fmla="*/ 192933 h 483041"/>
                <a:gd name="connsiteX1" fmla="*/ 83728 w 474958"/>
                <a:gd name="connsiteY1" fmla="*/ 159834 h 483041"/>
                <a:gd name="connsiteX2" fmla="*/ 204500 w 474958"/>
                <a:gd name="connsiteY2" fmla="*/ 279311 h 483041"/>
                <a:gd name="connsiteX3" fmla="*/ 83728 w 474958"/>
                <a:gd name="connsiteY3" fmla="*/ 279311 h 483041"/>
                <a:gd name="connsiteX4" fmla="*/ 278903 w 474958"/>
                <a:gd name="connsiteY4" fmla="*/ 483042 h 483041"/>
                <a:gd name="connsiteX5" fmla="*/ 474958 w 474958"/>
                <a:gd name="connsiteY5" fmla="*/ 279311 h 483041"/>
                <a:gd name="connsiteX6" fmla="*/ 363707 w 474958"/>
                <a:gd name="connsiteY6" fmla="*/ 279311 h 483041"/>
                <a:gd name="connsiteX7" fmla="*/ 83552 w 474958"/>
                <a:gd name="connsiteY7" fmla="*/ 0 h 483041"/>
                <a:gd name="connsiteX8" fmla="*/ 863 w 474958"/>
                <a:gd name="connsiteY8" fmla="*/ 11859 h 483041"/>
                <a:gd name="connsiteX9" fmla="*/ 511 w 474958"/>
                <a:gd name="connsiteY9" fmla="*/ 193110 h 483041"/>
                <a:gd name="connsiteX10" fmla="*/ 511 w 474958"/>
                <a:gd name="connsiteY10" fmla="*/ 193110 h 4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58" h="483041">
                  <a:moveTo>
                    <a:pt x="687" y="192933"/>
                  </a:moveTo>
                  <a:cubicBezTo>
                    <a:pt x="22373" y="172401"/>
                    <a:pt x="51640" y="159834"/>
                    <a:pt x="83728" y="159834"/>
                  </a:cubicBezTo>
                  <a:cubicBezTo>
                    <a:pt x="150550" y="159834"/>
                    <a:pt x="204500" y="212227"/>
                    <a:pt x="204500" y="279311"/>
                  </a:cubicBezTo>
                  <a:lnTo>
                    <a:pt x="83728" y="279311"/>
                  </a:lnTo>
                  <a:lnTo>
                    <a:pt x="278903" y="483042"/>
                  </a:lnTo>
                  <a:lnTo>
                    <a:pt x="474958" y="279311"/>
                  </a:lnTo>
                  <a:lnTo>
                    <a:pt x="363707" y="279311"/>
                  </a:lnTo>
                  <a:cubicBezTo>
                    <a:pt x="363707" y="124079"/>
                    <a:pt x="238351" y="0"/>
                    <a:pt x="83552" y="0"/>
                  </a:cubicBezTo>
                  <a:cubicBezTo>
                    <a:pt x="55519" y="0"/>
                    <a:pt x="26604" y="4248"/>
                    <a:pt x="863" y="11859"/>
                  </a:cubicBezTo>
                  <a:cubicBezTo>
                    <a:pt x="-18" y="12036"/>
                    <a:pt x="-371" y="193818"/>
                    <a:pt x="511" y="193110"/>
                  </a:cubicBezTo>
                  <a:lnTo>
                    <a:pt x="511" y="193110"/>
                  </a:lnTo>
                  <a:close/>
                </a:path>
              </a:pathLst>
            </a:custGeom>
            <a:solidFill>
              <a:schemeClr val="bg1"/>
            </a:solidFill>
            <a:ln w="0" cap="flat">
              <a:noFill/>
              <a:prstDash val="solid"/>
              <a:miter/>
            </a:ln>
          </p:spPr>
          <p:txBody>
            <a:bodyPr rtlCol="0" anchor="ctr"/>
            <a:lstStyle/>
            <a:p>
              <a:endParaRPr lang="en-US" dirty="0">
                <a:solidFill>
                  <a:srgbClr val="CC6118"/>
                </a:solidFill>
                <a:latin typeface="Open Sans" panose="020B0606030504020204" pitchFamily="34" charset="0"/>
              </a:endParaRPr>
            </a:p>
          </p:txBody>
        </p:sp>
        <p:sp>
          <p:nvSpPr>
            <p:cNvPr id="6" name="Freeform 5">
              <a:extLst>
                <a:ext uri="{FF2B5EF4-FFF2-40B4-BE49-F238E27FC236}">
                  <a16:creationId xmlns:a16="http://schemas.microsoft.com/office/drawing/2014/main" id="{E7411A2D-DBB6-5A52-0677-03F75C490176}"/>
                </a:ext>
              </a:extLst>
            </p:cNvPr>
            <p:cNvSpPr/>
            <p:nvPr/>
          </p:nvSpPr>
          <p:spPr>
            <a:xfrm>
              <a:off x="402280" y="6160517"/>
              <a:ext cx="347477" cy="354166"/>
            </a:xfrm>
            <a:custGeom>
              <a:avLst/>
              <a:gdLst>
                <a:gd name="connsiteX0" fmla="*/ 473919 w 473918"/>
                <a:gd name="connsiteY0" fmla="*/ 289577 h 483041"/>
                <a:gd name="connsiteX1" fmla="*/ 391406 w 473918"/>
                <a:gd name="connsiteY1" fmla="*/ 323208 h 483041"/>
                <a:gd name="connsiteX2" fmla="*/ 270634 w 473918"/>
                <a:gd name="connsiteY2" fmla="*/ 203908 h 483041"/>
                <a:gd name="connsiteX3" fmla="*/ 391406 w 473918"/>
                <a:gd name="connsiteY3" fmla="*/ 203908 h 483041"/>
                <a:gd name="connsiteX4" fmla="*/ 196056 w 473918"/>
                <a:gd name="connsiteY4" fmla="*/ 0 h 483041"/>
                <a:gd name="connsiteX5" fmla="*/ 0 w 473918"/>
                <a:gd name="connsiteY5" fmla="*/ 203731 h 483041"/>
                <a:gd name="connsiteX6" fmla="*/ 111075 w 473918"/>
                <a:gd name="connsiteY6" fmla="*/ 203731 h 483041"/>
                <a:gd name="connsiteX7" fmla="*/ 391230 w 473918"/>
                <a:gd name="connsiteY7" fmla="*/ 483042 h 483041"/>
                <a:gd name="connsiteX8" fmla="*/ 473566 w 473918"/>
                <a:gd name="connsiteY8" fmla="*/ 472244 h 483041"/>
                <a:gd name="connsiteX9" fmla="*/ 473566 w 473918"/>
                <a:gd name="connsiteY9" fmla="*/ 289400 h 483041"/>
                <a:gd name="connsiteX10" fmla="*/ 473566 w 473918"/>
                <a:gd name="connsiteY10" fmla="*/ 289400 h 4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18" h="483041">
                  <a:moveTo>
                    <a:pt x="473919" y="289577"/>
                  </a:moveTo>
                  <a:cubicBezTo>
                    <a:pt x="473037" y="290639"/>
                    <a:pt x="432133" y="322677"/>
                    <a:pt x="391406" y="323208"/>
                  </a:cubicBezTo>
                  <a:cubicBezTo>
                    <a:pt x="324761" y="324093"/>
                    <a:pt x="270634" y="270815"/>
                    <a:pt x="270634" y="203908"/>
                  </a:cubicBezTo>
                  <a:lnTo>
                    <a:pt x="391406" y="203908"/>
                  </a:lnTo>
                  <a:lnTo>
                    <a:pt x="196056" y="0"/>
                  </a:lnTo>
                  <a:lnTo>
                    <a:pt x="0" y="203731"/>
                  </a:lnTo>
                  <a:lnTo>
                    <a:pt x="111075" y="203731"/>
                  </a:lnTo>
                  <a:cubicBezTo>
                    <a:pt x="111075" y="358962"/>
                    <a:pt x="236607" y="483042"/>
                    <a:pt x="391230" y="483042"/>
                  </a:cubicBezTo>
                  <a:cubicBezTo>
                    <a:pt x="418558" y="483042"/>
                    <a:pt x="471979" y="472775"/>
                    <a:pt x="473566" y="472244"/>
                  </a:cubicBezTo>
                  <a:lnTo>
                    <a:pt x="473566" y="289400"/>
                  </a:lnTo>
                  <a:lnTo>
                    <a:pt x="473566" y="289400"/>
                  </a:lnTo>
                  <a:close/>
                </a:path>
              </a:pathLst>
            </a:custGeom>
            <a:solidFill>
              <a:schemeClr val="bg1"/>
            </a:solidFill>
            <a:ln w="0" cap="flat">
              <a:noFill/>
              <a:prstDash val="solid"/>
              <a:miter/>
            </a:ln>
          </p:spPr>
          <p:txBody>
            <a:bodyPr rtlCol="0" anchor="ctr"/>
            <a:lstStyle/>
            <a:p>
              <a:endParaRPr lang="en-US" dirty="0">
                <a:solidFill>
                  <a:srgbClr val="CC6118"/>
                </a:solidFill>
                <a:latin typeface="Open Sans" panose="020B0606030504020204" pitchFamily="34" charset="0"/>
              </a:endParaRPr>
            </a:p>
          </p:txBody>
        </p:sp>
        <p:sp>
          <p:nvSpPr>
            <p:cNvPr id="9" name="Freeform 8">
              <a:extLst>
                <a:ext uri="{FF2B5EF4-FFF2-40B4-BE49-F238E27FC236}">
                  <a16:creationId xmlns:a16="http://schemas.microsoft.com/office/drawing/2014/main" id="{200AD8EC-A113-5023-1417-38DF2ED33D7D}"/>
                </a:ext>
              </a:extLst>
            </p:cNvPr>
            <p:cNvSpPr/>
            <p:nvPr/>
          </p:nvSpPr>
          <p:spPr>
            <a:xfrm>
              <a:off x="1077586" y="6219176"/>
              <a:ext cx="91652" cy="157551"/>
            </a:xfrm>
            <a:custGeom>
              <a:avLst/>
              <a:gdLst>
                <a:gd name="connsiteX0" fmla="*/ 68584 w 125003"/>
                <a:gd name="connsiteY0" fmla="*/ 32923 h 214881"/>
                <a:gd name="connsiteX1" fmla="*/ 41785 w 125003"/>
                <a:gd name="connsiteY1" fmla="*/ 32923 h 214881"/>
                <a:gd name="connsiteX2" fmla="*/ 65411 w 125003"/>
                <a:gd name="connsiteY2" fmla="*/ 0 h 214881"/>
                <a:gd name="connsiteX3" fmla="*/ 112661 w 125003"/>
                <a:gd name="connsiteY3" fmla="*/ 0 h 214881"/>
                <a:gd name="connsiteX4" fmla="*/ 112661 w 125003"/>
                <a:gd name="connsiteY4" fmla="*/ 531 h 214881"/>
                <a:gd name="connsiteX5" fmla="*/ 68584 w 125003"/>
                <a:gd name="connsiteY5" fmla="*/ 32923 h 214881"/>
                <a:gd name="connsiteX6" fmla="*/ 68584 w 125003"/>
                <a:gd name="connsiteY6" fmla="*/ 32923 h 214881"/>
                <a:gd name="connsiteX7" fmla="*/ 0 w 125003"/>
                <a:gd name="connsiteY7" fmla="*/ 214705 h 214881"/>
                <a:gd name="connsiteX8" fmla="*/ 0 w 125003"/>
                <a:gd name="connsiteY8" fmla="*/ 50269 h 214881"/>
                <a:gd name="connsiteX9" fmla="*/ 125003 w 125003"/>
                <a:gd name="connsiteY9" fmla="*/ 50269 h 214881"/>
                <a:gd name="connsiteX10" fmla="*/ 125003 w 125003"/>
                <a:gd name="connsiteY10" fmla="*/ 82306 h 214881"/>
                <a:gd name="connsiteX11" fmla="*/ 45488 w 125003"/>
                <a:gd name="connsiteY11" fmla="*/ 82306 h 214881"/>
                <a:gd name="connsiteX12" fmla="*/ 45488 w 125003"/>
                <a:gd name="connsiteY12" fmla="*/ 116114 h 214881"/>
                <a:gd name="connsiteX13" fmla="*/ 118656 w 125003"/>
                <a:gd name="connsiteY13" fmla="*/ 116114 h 214881"/>
                <a:gd name="connsiteX14" fmla="*/ 118656 w 125003"/>
                <a:gd name="connsiteY14" fmla="*/ 148152 h 214881"/>
                <a:gd name="connsiteX15" fmla="*/ 45488 w 125003"/>
                <a:gd name="connsiteY15" fmla="*/ 148152 h 214881"/>
                <a:gd name="connsiteX16" fmla="*/ 45488 w 125003"/>
                <a:gd name="connsiteY16" fmla="*/ 182844 h 214881"/>
                <a:gd name="connsiteX17" fmla="*/ 125003 w 125003"/>
                <a:gd name="connsiteY17" fmla="*/ 182844 h 214881"/>
                <a:gd name="connsiteX18" fmla="*/ 125003 w 125003"/>
                <a:gd name="connsiteY18" fmla="*/ 214882 h 214881"/>
                <a:gd name="connsiteX19" fmla="*/ 0 w 125003"/>
                <a:gd name="connsiteY19" fmla="*/ 214882 h 21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003" h="214881">
                  <a:moveTo>
                    <a:pt x="68584" y="32923"/>
                  </a:moveTo>
                  <a:lnTo>
                    <a:pt x="41785" y="32923"/>
                  </a:lnTo>
                  <a:lnTo>
                    <a:pt x="65411" y="0"/>
                  </a:lnTo>
                  <a:lnTo>
                    <a:pt x="112661" y="0"/>
                  </a:lnTo>
                  <a:lnTo>
                    <a:pt x="112661" y="531"/>
                  </a:lnTo>
                  <a:lnTo>
                    <a:pt x="68584" y="32923"/>
                  </a:lnTo>
                  <a:lnTo>
                    <a:pt x="68584" y="32923"/>
                  </a:lnTo>
                  <a:close/>
                  <a:moveTo>
                    <a:pt x="0" y="214705"/>
                  </a:moveTo>
                  <a:lnTo>
                    <a:pt x="0" y="50269"/>
                  </a:lnTo>
                  <a:lnTo>
                    <a:pt x="125003" y="50269"/>
                  </a:lnTo>
                  <a:lnTo>
                    <a:pt x="125003" y="82306"/>
                  </a:lnTo>
                  <a:lnTo>
                    <a:pt x="45488" y="82306"/>
                  </a:lnTo>
                  <a:lnTo>
                    <a:pt x="45488" y="116114"/>
                  </a:lnTo>
                  <a:lnTo>
                    <a:pt x="118656" y="116114"/>
                  </a:lnTo>
                  <a:lnTo>
                    <a:pt x="118656" y="148152"/>
                  </a:lnTo>
                  <a:lnTo>
                    <a:pt x="45488" y="148152"/>
                  </a:lnTo>
                  <a:lnTo>
                    <a:pt x="45488" y="182844"/>
                  </a:lnTo>
                  <a:lnTo>
                    <a:pt x="125003" y="182844"/>
                  </a:lnTo>
                  <a:lnTo>
                    <a:pt x="125003" y="214882"/>
                  </a:lnTo>
                  <a:lnTo>
                    <a:pt x="0" y="214882"/>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1" name="Freeform 10">
              <a:extLst>
                <a:ext uri="{FF2B5EF4-FFF2-40B4-BE49-F238E27FC236}">
                  <a16:creationId xmlns:a16="http://schemas.microsoft.com/office/drawing/2014/main" id="{59B41DBC-63FD-8C21-BC0A-847C7BEF01E8}"/>
                </a:ext>
              </a:extLst>
            </p:cNvPr>
            <p:cNvSpPr/>
            <p:nvPr/>
          </p:nvSpPr>
          <p:spPr>
            <a:xfrm>
              <a:off x="1184234" y="6290425"/>
              <a:ext cx="89971" cy="86303"/>
            </a:xfrm>
            <a:custGeom>
              <a:avLst/>
              <a:gdLst>
                <a:gd name="connsiteX0" fmla="*/ 44430 w 122710"/>
                <a:gd name="connsiteY0" fmla="*/ 15930 h 117707"/>
                <a:gd name="connsiteX1" fmla="*/ 79868 w 122710"/>
                <a:gd name="connsiteY1" fmla="*/ 0 h 117707"/>
                <a:gd name="connsiteX2" fmla="*/ 122711 w 122710"/>
                <a:gd name="connsiteY2" fmla="*/ 41242 h 117707"/>
                <a:gd name="connsiteX3" fmla="*/ 122711 w 122710"/>
                <a:gd name="connsiteY3" fmla="*/ 117707 h 117707"/>
                <a:gd name="connsiteX4" fmla="*/ 79515 w 122710"/>
                <a:gd name="connsiteY4" fmla="*/ 117707 h 117707"/>
                <a:gd name="connsiteX5" fmla="*/ 79515 w 122710"/>
                <a:gd name="connsiteY5" fmla="*/ 50623 h 117707"/>
                <a:gd name="connsiteX6" fmla="*/ 63119 w 122710"/>
                <a:gd name="connsiteY6" fmla="*/ 27435 h 117707"/>
                <a:gd name="connsiteX7" fmla="*/ 44606 w 122710"/>
                <a:gd name="connsiteY7" fmla="*/ 52216 h 117707"/>
                <a:gd name="connsiteX8" fmla="*/ 44606 w 122710"/>
                <a:gd name="connsiteY8" fmla="*/ 117707 h 117707"/>
                <a:gd name="connsiteX9" fmla="*/ 1410 w 122710"/>
                <a:gd name="connsiteY9" fmla="*/ 117707 h 117707"/>
                <a:gd name="connsiteX10" fmla="*/ 1410 w 122710"/>
                <a:gd name="connsiteY10" fmla="*/ 32923 h 117707"/>
                <a:gd name="connsiteX11" fmla="*/ 0 w 122710"/>
                <a:gd name="connsiteY11" fmla="*/ 3540 h 117707"/>
                <a:gd name="connsiteX12" fmla="*/ 43901 w 122710"/>
                <a:gd name="connsiteY12" fmla="*/ 3540 h 117707"/>
                <a:gd name="connsiteX13" fmla="*/ 44606 w 122710"/>
                <a:gd name="connsiteY13" fmla="*/ 16107 h 117707"/>
                <a:gd name="connsiteX14" fmla="*/ 44606 w 122710"/>
                <a:gd name="connsiteY14" fmla="*/ 16107 h 1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710" h="117707">
                  <a:moveTo>
                    <a:pt x="44430" y="15930"/>
                  </a:moveTo>
                  <a:cubicBezTo>
                    <a:pt x="54127" y="4602"/>
                    <a:pt x="65411" y="0"/>
                    <a:pt x="79868" y="0"/>
                  </a:cubicBezTo>
                  <a:cubicBezTo>
                    <a:pt x="104375" y="0"/>
                    <a:pt x="122711" y="15930"/>
                    <a:pt x="122711" y="41242"/>
                  </a:cubicBezTo>
                  <a:lnTo>
                    <a:pt x="122711" y="117707"/>
                  </a:lnTo>
                  <a:lnTo>
                    <a:pt x="79515" y="117707"/>
                  </a:lnTo>
                  <a:lnTo>
                    <a:pt x="79515" y="50623"/>
                  </a:lnTo>
                  <a:cubicBezTo>
                    <a:pt x="78986" y="39472"/>
                    <a:pt x="76342" y="27435"/>
                    <a:pt x="63119" y="27435"/>
                  </a:cubicBezTo>
                  <a:cubicBezTo>
                    <a:pt x="41785" y="27435"/>
                    <a:pt x="44606" y="50800"/>
                    <a:pt x="44606" y="52216"/>
                  </a:cubicBezTo>
                  <a:lnTo>
                    <a:pt x="44606" y="117707"/>
                  </a:lnTo>
                  <a:lnTo>
                    <a:pt x="1410" y="117707"/>
                  </a:lnTo>
                  <a:lnTo>
                    <a:pt x="1410" y="32923"/>
                  </a:lnTo>
                  <a:cubicBezTo>
                    <a:pt x="1410" y="22656"/>
                    <a:pt x="1234" y="15930"/>
                    <a:pt x="0" y="3540"/>
                  </a:cubicBezTo>
                  <a:lnTo>
                    <a:pt x="43901" y="3540"/>
                  </a:lnTo>
                  <a:lnTo>
                    <a:pt x="44606" y="16107"/>
                  </a:lnTo>
                  <a:lnTo>
                    <a:pt x="44606" y="16107"/>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2" name="Freeform 11">
              <a:extLst>
                <a:ext uri="{FF2B5EF4-FFF2-40B4-BE49-F238E27FC236}">
                  <a16:creationId xmlns:a16="http://schemas.microsoft.com/office/drawing/2014/main" id="{C8EF6EC9-E6A7-6CC8-3EEF-E6F904EB6989}"/>
                </a:ext>
              </a:extLst>
            </p:cNvPr>
            <p:cNvSpPr/>
            <p:nvPr/>
          </p:nvSpPr>
          <p:spPr>
            <a:xfrm>
              <a:off x="1287262" y="6290295"/>
              <a:ext cx="89842" cy="88769"/>
            </a:xfrm>
            <a:custGeom>
              <a:avLst/>
              <a:gdLst>
                <a:gd name="connsiteX0" fmla="*/ 41785 w 122534"/>
                <a:gd name="connsiteY0" fmla="*/ 46021 h 121070"/>
                <a:gd name="connsiteX1" fmla="*/ 61532 w 122534"/>
                <a:gd name="connsiteY1" fmla="*/ 21594 h 121070"/>
                <a:gd name="connsiteX2" fmla="*/ 76518 w 122534"/>
                <a:gd name="connsiteY2" fmla="*/ 29029 h 121070"/>
                <a:gd name="connsiteX3" fmla="*/ 81807 w 122534"/>
                <a:gd name="connsiteY3" fmla="*/ 46198 h 121070"/>
                <a:gd name="connsiteX4" fmla="*/ 41785 w 122534"/>
                <a:gd name="connsiteY4" fmla="*/ 46198 h 121070"/>
                <a:gd name="connsiteX5" fmla="*/ 122535 w 122534"/>
                <a:gd name="connsiteY5" fmla="*/ 69208 h 121070"/>
                <a:gd name="connsiteX6" fmla="*/ 61356 w 122534"/>
                <a:gd name="connsiteY6" fmla="*/ 0 h 121070"/>
                <a:gd name="connsiteX7" fmla="*/ 0 w 122534"/>
                <a:gd name="connsiteY7" fmla="*/ 56641 h 121070"/>
                <a:gd name="connsiteX8" fmla="*/ 63824 w 122534"/>
                <a:gd name="connsiteY8" fmla="*/ 121070 h 121070"/>
                <a:gd name="connsiteX9" fmla="*/ 99967 w 122534"/>
                <a:gd name="connsiteY9" fmla="*/ 112220 h 121070"/>
                <a:gd name="connsiteX10" fmla="*/ 121477 w 122534"/>
                <a:gd name="connsiteY10" fmla="*/ 80359 h 121070"/>
                <a:gd name="connsiteX11" fmla="*/ 81455 w 122534"/>
                <a:gd name="connsiteY11" fmla="*/ 80359 h 121070"/>
                <a:gd name="connsiteX12" fmla="*/ 60298 w 122534"/>
                <a:gd name="connsiteY12" fmla="*/ 96644 h 121070"/>
                <a:gd name="connsiteX13" fmla="*/ 40551 w 122534"/>
                <a:gd name="connsiteY13" fmla="*/ 69208 h 121070"/>
                <a:gd name="connsiteX14" fmla="*/ 122358 w 122534"/>
                <a:gd name="connsiteY14" fmla="*/ 69208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534" h="121070">
                  <a:moveTo>
                    <a:pt x="41785" y="46021"/>
                  </a:moveTo>
                  <a:cubicBezTo>
                    <a:pt x="42843" y="32923"/>
                    <a:pt x="46546" y="22302"/>
                    <a:pt x="61532" y="21594"/>
                  </a:cubicBezTo>
                  <a:cubicBezTo>
                    <a:pt x="68055" y="21240"/>
                    <a:pt x="73168" y="24072"/>
                    <a:pt x="76518" y="29029"/>
                  </a:cubicBezTo>
                  <a:cubicBezTo>
                    <a:pt x="80044" y="33985"/>
                    <a:pt x="81807" y="40003"/>
                    <a:pt x="81807" y="46198"/>
                  </a:cubicBezTo>
                  <a:lnTo>
                    <a:pt x="41785" y="46198"/>
                  </a:lnTo>
                  <a:close/>
                  <a:moveTo>
                    <a:pt x="122535" y="69208"/>
                  </a:moveTo>
                  <a:cubicBezTo>
                    <a:pt x="122535" y="26550"/>
                    <a:pt x="107725" y="0"/>
                    <a:pt x="61356" y="0"/>
                  </a:cubicBezTo>
                  <a:cubicBezTo>
                    <a:pt x="26975" y="0"/>
                    <a:pt x="0" y="20532"/>
                    <a:pt x="0" y="56641"/>
                  </a:cubicBezTo>
                  <a:cubicBezTo>
                    <a:pt x="0" y="101423"/>
                    <a:pt x="18160" y="121070"/>
                    <a:pt x="63824" y="121070"/>
                  </a:cubicBezTo>
                  <a:cubicBezTo>
                    <a:pt x="77223" y="121070"/>
                    <a:pt x="89918" y="118592"/>
                    <a:pt x="99967" y="112220"/>
                  </a:cubicBezTo>
                  <a:cubicBezTo>
                    <a:pt x="110898" y="105848"/>
                    <a:pt x="120243" y="95051"/>
                    <a:pt x="121477" y="80359"/>
                  </a:cubicBezTo>
                  <a:lnTo>
                    <a:pt x="81455" y="80359"/>
                  </a:lnTo>
                  <a:cubicBezTo>
                    <a:pt x="79868" y="90980"/>
                    <a:pt x="72463" y="96644"/>
                    <a:pt x="60298" y="96644"/>
                  </a:cubicBezTo>
                  <a:cubicBezTo>
                    <a:pt x="44077" y="96644"/>
                    <a:pt x="40375" y="83899"/>
                    <a:pt x="40551" y="69208"/>
                  </a:cubicBezTo>
                  <a:lnTo>
                    <a:pt x="122358" y="69208"/>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3" name="Freeform 12">
              <a:extLst>
                <a:ext uri="{FF2B5EF4-FFF2-40B4-BE49-F238E27FC236}">
                  <a16:creationId xmlns:a16="http://schemas.microsoft.com/office/drawing/2014/main" id="{250820BB-E15D-B7D5-DC76-439266D03ED7}"/>
                </a:ext>
              </a:extLst>
            </p:cNvPr>
            <p:cNvSpPr/>
            <p:nvPr/>
          </p:nvSpPr>
          <p:spPr>
            <a:xfrm>
              <a:off x="1390161" y="6290415"/>
              <a:ext cx="61145" cy="86312"/>
            </a:xfrm>
            <a:custGeom>
              <a:avLst/>
              <a:gdLst>
                <a:gd name="connsiteX0" fmla="*/ 44783 w 83394"/>
                <a:gd name="connsiteY0" fmla="*/ 24971 h 117720"/>
                <a:gd name="connsiteX1" fmla="*/ 45135 w 83394"/>
                <a:gd name="connsiteY1" fmla="*/ 24971 h 117720"/>
                <a:gd name="connsiteX2" fmla="*/ 83394 w 83394"/>
                <a:gd name="connsiteY2" fmla="*/ 14 h 117720"/>
                <a:gd name="connsiteX3" fmla="*/ 83394 w 83394"/>
                <a:gd name="connsiteY3" fmla="*/ 36477 h 117720"/>
                <a:gd name="connsiteX4" fmla="*/ 74226 w 83394"/>
                <a:gd name="connsiteY4" fmla="*/ 36300 h 117720"/>
                <a:gd name="connsiteX5" fmla="*/ 44606 w 83394"/>
                <a:gd name="connsiteY5" fmla="*/ 71877 h 117720"/>
                <a:gd name="connsiteX6" fmla="*/ 44606 w 83394"/>
                <a:gd name="connsiteY6" fmla="*/ 117721 h 117720"/>
                <a:gd name="connsiteX7" fmla="*/ 1411 w 83394"/>
                <a:gd name="connsiteY7" fmla="*/ 117721 h 117720"/>
                <a:gd name="connsiteX8" fmla="*/ 1411 w 83394"/>
                <a:gd name="connsiteY8" fmla="*/ 32582 h 117720"/>
                <a:gd name="connsiteX9" fmla="*/ 0 w 83394"/>
                <a:gd name="connsiteY9" fmla="*/ 3377 h 117720"/>
                <a:gd name="connsiteX10" fmla="*/ 43901 w 83394"/>
                <a:gd name="connsiteY10" fmla="*/ 3377 h 117720"/>
                <a:gd name="connsiteX11" fmla="*/ 44606 w 83394"/>
                <a:gd name="connsiteY11" fmla="*/ 24971 h 117720"/>
                <a:gd name="connsiteX12" fmla="*/ 44606 w 83394"/>
                <a:gd name="connsiteY12" fmla="*/ 24971 h 1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94" h="117720">
                  <a:moveTo>
                    <a:pt x="44783" y="24971"/>
                  </a:moveTo>
                  <a:lnTo>
                    <a:pt x="45135" y="24971"/>
                  </a:lnTo>
                  <a:cubicBezTo>
                    <a:pt x="50248" y="6032"/>
                    <a:pt x="64176" y="-340"/>
                    <a:pt x="83394" y="14"/>
                  </a:cubicBezTo>
                  <a:lnTo>
                    <a:pt x="83394" y="36477"/>
                  </a:lnTo>
                  <a:cubicBezTo>
                    <a:pt x="80221" y="36300"/>
                    <a:pt x="77223" y="36300"/>
                    <a:pt x="74226" y="36300"/>
                  </a:cubicBezTo>
                  <a:cubicBezTo>
                    <a:pt x="51659" y="36477"/>
                    <a:pt x="44077" y="49929"/>
                    <a:pt x="44606" y="71877"/>
                  </a:cubicBezTo>
                  <a:lnTo>
                    <a:pt x="44606" y="117721"/>
                  </a:lnTo>
                  <a:lnTo>
                    <a:pt x="1411" y="117721"/>
                  </a:lnTo>
                  <a:lnTo>
                    <a:pt x="1411" y="32582"/>
                  </a:lnTo>
                  <a:cubicBezTo>
                    <a:pt x="1411" y="22316"/>
                    <a:pt x="1234" y="15590"/>
                    <a:pt x="0" y="3377"/>
                  </a:cubicBezTo>
                  <a:lnTo>
                    <a:pt x="43901" y="3377"/>
                  </a:lnTo>
                  <a:lnTo>
                    <a:pt x="44606" y="24971"/>
                  </a:lnTo>
                  <a:lnTo>
                    <a:pt x="44606" y="24971"/>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4" name="Freeform 13">
              <a:extLst>
                <a:ext uri="{FF2B5EF4-FFF2-40B4-BE49-F238E27FC236}">
                  <a16:creationId xmlns:a16="http://schemas.microsoft.com/office/drawing/2014/main" id="{980C1462-2660-BDE8-BECE-03CC9E2CD4BD}"/>
                </a:ext>
              </a:extLst>
            </p:cNvPr>
            <p:cNvSpPr/>
            <p:nvPr/>
          </p:nvSpPr>
          <p:spPr>
            <a:xfrm>
              <a:off x="1457640" y="6290425"/>
              <a:ext cx="95789" cy="119656"/>
            </a:xfrm>
            <a:custGeom>
              <a:avLst/>
              <a:gdLst>
                <a:gd name="connsiteX0" fmla="*/ 87449 w 130645"/>
                <a:gd name="connsiteY0" fmla="*/ 56818 h 163196"/>
                <a:gd name="connsiteX1" fmla="*/ 65763 w 130645"/>
                <a:gd name="connsiteY1" fmla="*/ 88856 h 163196"/>
                <a:gd name="connsiteX2" fmla="*/ 44077 w 130645"/>
                <a:gd name="connsiteY2" fmla="*/ 56818 h 163196"/>
                <a:gd name="connsiteX3" fmla="*/ 65763 w 130645"/>
                <a:gd name="connsiteY3" fmla="*/ 24780 h 163196"/>
                <a:gd name="connsiteX4" fmla="*/ 87449 w 130645"/>
                <a:gd name="connsiteY4" fmla="*/ 56818 h 163196"/>
                <a:gd name="connsiteX5" fmla="*/ 87449 w 130645"/>
                <a:gd name="connsiteY5" fmla="*/ 56818 h 163196"/>
                <a:gd name="connsiteX6" fmla="*/ 130645 w 130645"/>
                <a:gd name="connsiteY6" fmla="*/ 3363 h 163196"/>
                <a:gd name="connsiteX7" fmla="*/ 88507 w 130645"/>
                <a:gd name="connsiteY7" fmla="*/ 3363 h 163196"/>
                <a:gd name="connsiteX8" fmla="*/ 87449 w 130645"/>
                <a:gd name="connsiteY8" fmla="*/ 19824 h 163196"/>
                <a:gd name="connsiteX9" fmla="*/ 86920 w 130645"/>
                <a:gd name="connsiteY9" fmla="*/ 19824 h 163196"/>
                <a:gd name="connsiteX10" fmla="*/ 52011 w 130645"/>
                <a:gd name="connsiteY10" fmla="*/ 0 h 163196"/>
                <a:gd name="connsiteX11" fmla="*/ 0 w 130645"/>
                <a:gd name="connsiteY11" fmla="*/ 56995 h 163196"/>
                <a:gd name="connsiteX12" fmla="*/ 49719 w 130645"/>
                <a:gd name="connsiteY12" fmla="*/ 113990 h 163196"/>
                <a:gd name="connsiteX13" fmla="*/ 86920 w 130645"/>
                <a:gd name="connsiteY13" fmla="*/ 95936 h 163196"/>
                <a:gd name="connsiteX14" fmla="*/ 87449 w 130645"/>
                <a:gd name="connsiteY14" fmla="*/ 95936 h 163196"/>
                <a:gd name="connsiteX15" fmla="*/ 87449 w 130645"/>
                <a:gd name="connsiteY15" fmla="*/ 108857 h 163196"/>
                <a:gd name="connsiteX16" fmla="*/ 64882 w 130645"/>
                <a:gd name="connsiteY16" fmla="*/ 138062 h 163196"/>
                <a:gd name="connsiteX17" fmla="*/ 52364 w 130645"/>
                <a:gd name="connsiteY17" fmla="*/ 135230 h 163196"/>
                <a:gd name="connsiteX18" fmla="*/ 46722 w 130645"/>
                <a:gd name="connsiteY18" fmla="*/ 123902 h 163196"/>
                <a:gd name="connsiteX19" fmla="*/ 6700 w 130645"/>
                <a:gd name="connsiteY19" fmla="*/ 123902 h 163196"/>
                <a:gd name="connsiteX20" fmla="*/ 65234 w 130645"/>
                <a:gd name="connsiteY20" fmla="*/ 163197 h 163196"/>
                <a:gd name="connsiteX21" fmla="*/ 114777 w 130645"/>
                <a:gd name="connsiteY21" fmla="*/ 147267 h 163196"/>
                <a:gd name="connsiteX22" fmla="*/ 130645 w 130645"/>
                <a:gd name="connsiteY22" fmla="*/ 102131 h 163196"/>
                <a:gd name="connsiteX23" fmla="*/ 130645 w 130645"/>
                <a:gd name="connsiteY23" fmla="*/ 3540 h 163196"/>
                <a:gd name="connsiteX24" fmla="*/ 130645 w 130645"/>
                <a:gd name="connsiteY24" fmla="*/ 3540 h 1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645" h="163196">
                  <a:moveTo>
                    <a:pt x="87449" y="56818"/>
                  </a:moveTo>
                  <a:cubicBezTo>
                    <a:pt x="87449" y="70978"/>
                    <a:pt x="83570" y="88856"/>
                    <a:pt x="65763" y="88856"/>
                  </a:cubicBezTo>
                  <a:cubicBezTo>
                    <a:pt x="47956" y="88856"/>
                    <a:pt x="44077" y="70978"/>
                    <a:pt x="44077" y="56818"/>
                  </a:cubicBezTo>
                  <a:cubicBezTo>
                    <a:pt x="44077" y="42658"/>
                    <a:pt x="47956" y="24780"/>
                    <a:pt x="65763" y="24780"/>
                  </a:cubicBezTo>
                  <a:cubicBezTo>
                    <a:pt x="83570" y="24780"/>
                    <a:pt x="87449" y="42481"/>
                    <a:pt x="87449" y="56818"/>
                  </a:cubicBezTo>
                  <a:lnTo>
                    <a:pt x="87449" y="56818"/>
                  </a:lnTo>
                  <a:close/>
                  <a:moveTo>
                    <a:pt x="130645" y="3363"/>
                  </a:moveTo>
                  <a:lnTo>
                    <a:pt x="88507" y="3363"/>
                  </a:lnTo>
                  <a:lnTo>
                    <a:pt x="87449" y="19824"/>
                  </a:lnTo>
                  <a:lnTo>
                    <a:pt x="86920" y="19824"/>
                  </a:lnTo>
                  <a:cubicBezTo>
                    <a:pt x="80397" y="6549"/>
                    <a:pt x="68055" y="0"/>
                    <a:pt x="52011" y="0"/>
                  </a:cubicBezTo>
                  <a:cubicBezTo>
                    <a:pt x="19218" y="0"/>
                    <a:pt x="0" y="23541"/>
                    <a:pt x="0" y="56995"/>
                  </a:cubicBezTo>
                  <a:cubicBezTo>
                    <a:pt x="0" y="87617"/>
                    <a:pt x="17102" y="113990"/>
                    <a:pt x="49719" y="113990"/>
                  </a:cubicBezTo>
                  <a:cubicBezTo>
                    <a:pt x="64353" y="113990"/>
                    <a:pt x="79868" y="108680"/>
                    <a:pt x="86920" y="95936"/>
                  </a:cubicBezTo>
                  <a:lnTo>
                    <a:pt x="87449" y="95936"/>
                  </a:lnTo>
                  <a:lnTo>
                    <a:pt x="87449" y="108857"/>
                  </a:lnTo>
                  <a:cubicBezTo>
                    <a:pt x="87449" y="125672"/>
                    <a:pt x="84099" y="138062"/>
                    <a:pt x="64882" y="138062"/>
                  </a:cubicBezTo>
                  <a:cubicBezTo>
                    <a:pt x="60298" y="138062"/>
                    <a:pt x="55714" y="137177"/>
                    <a:pt x="52364" y="135230"/>
                  </a:cubicBezTo>
                  <a:cubicBezTo>
                    <a:pt x="49190" y="132752"/>
                    <a:pt x="46898" y="129566"/>
                    <a:pt x="46722" y="123902"/>
                  </a:cubicBezTo>
                  <a:lnTo>
                    <a:pt x="6700" y="123902"/>
                  </a:lnTo>
                  <a:cubicBezTo>
                    <a:pt x="6700" y="157002"/>
                    <a:pt x="40022" y="163197"/>
                    <a:pt x="65234" y="163197"/>
                  </a:cubicBezTo>
                  <a:cubicBezTo>
                    <a:pt x="79515" y="163197"/>
                    <a:pt x="103141" y="158418"/>
                    <a:pt x="114777" y="147267"/>
                  </a:cubicBezTo>
                  <a:cubicBezTo>
                    <a:pt x="128177" y="134699"/>
                    <a:pt x="129940" y="121778"/>
                    <a:pt x="130645" y="102131"/>
                  </a:cubicBezTo>
                  <a:lnTo>
                    <a:pt x="130645" y="3540"/>
                  </a:lnTo>
                  <a:lnTo>
                    <a:pt x="130645" y="3540"/>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5" name="Freeform 14">
              <a:extLst>
                <a:ext uri="{FF2B5EF4-FFF2-40B4-BE49-F238E27FC236}">
                  <a16:creationId xmlns:a16="http://schemas.microsoft.com/office/drawing/2014/main" id="{BF331CAD-8BFC-62BB-0311-B705363D92B0}"/>
                </a:ext>
              </a:extLst>
            </p:cNvPr>
            <p:cNvSpPr/>
            <p:nvPr/>
          </p:nvSpPr>
          <p:spPr>
            <a:xfrm>
              <a:off x="1570364" y="6256163"/>
              <a:ext cx="31929" cy="120434"/>
            </a:xfrm>
            <a:custGeom>
              <a:avLst/>
              <a:gdLst>
                <a:gd name="connsiteX0" fmla="*/ 353 w 43548"/>
                <a:gd name="connsiteY0" fmla="*/ 164259 h 164258"/>
                <a:gd name="connsiteX1" fmla="*/ 353 w 43548"/>
                <a:gd name="connsiteY1" fmla="*/ 49915 h 164258"/>
                <a:gd name="connsiteX2" fmla="*/ 43548 w 43548"/>
                <a:gd name="connsiteY2" fmla="*/ 49915 h 164258"/>
                <a:gd name="connsiteX3" fmla="*/ 43548 w 43548"/>
                <a:gd name="connsiteY3" fmla="*/ 164259 h 164258"/>
                <a:gd name="connsiteX4" fmla="*/ 353 w 43548"/>
                <a:gd name="connsiteY4" fmla="*/ 164259 h 164258"/>
                <a:gd name="connsiteX5" fmla="*/ 0 w 43548"/>
                <a:gd name="connsiteY5" fmla="*/ 30268 h 164258"/>
                <a:gd name="connsiteX6" fmla="*/ 0 w 43548"/>
                <a:gd name="connsiteY6" fmla="*/ 0 h 164258"/>
                <a:gd name="connsiteX7" fmla="*/ 43548 w 43548"/>
                <a:gd name="connsiteY7" fmla="*/ 0 h 164258"/>
                <a:gd name="connsiteX8" fmla="*/ 43548 w 43548"/>
                <a:gd name="connsiteY8" fmla="*/ 30268 h 164258"/>
                <a:gd name="connsiteX9" fmla="*/ 0 w 43548"/>
                <a:gd name="connsiteY9" fmla="*/ 30268 h 16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48" h="164258">
                  <a:moveTo>
                    <a:pt x="353" y="164259"/>
                  </a:moveTo>
                  <a:lnTo>
                    <a:pt x="353" y="49915"/>
                  </a:lnTo>
                  <a:lnTo>
                    <a:pt x="43548" y="49915"/>
                  </a:lnTo>
                  <a:lnTo>
                    <a:pt x="43548" y="164259"/>
                  </a:lnTo>
                  <a:lnTo>
                    <a:pt x="353" y="164259"/>
                  </a:lnTo>
                  <a:close/>
                  <a:moveTo>
                    <a:pt x="0" y="30268"/>
                  </a:moveTo>
                  <a:lnTo>
                    <a:pt x="0" y="0"/>
                  </a:lnTo>
                  <a:lnTo>
                    <a:pt x="43548" y="0"/>
                  </a:lnTo>
                  <a:lnTo>
                    <a:pt x="43548" y="30268"/>
                  </a:lnTo>
                  <a:lnTo>
                    <a:pt x="0" y="30268"/>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CA065E4-00A7-FE96-2890-76F7649513A0}"/>
                </a:ext>
              </a:extLst>
            </p:cNvPr>
            <p:cNvSpPr/>
            <p:nvPr/>
          </p:nvSpPr>
          <p:spPr>
            <a:xfrm>
              <a:off x="1616254" y="6290295"/>
              <a:ext cx="89713" cy="88769"/>
            </a:xfrm>
            <a:custGeom>
              <a:avLst/>
              <a:gdLst>
                <a:gd name="connsiteX0" fmla="*/ 41609 w 122358"/>
                <a:gd name="connsiteY0" fmla="*/ 46021 h 121070"/>
                <a:gd name="connsiteX1" fmla="*/ 61355 w 122358"/>
                <a:gd name="connsiteY1" fmla="*/ 21594 h 121070"/>
                <a:gd name="connsiteX2" fmla="*/ 76342 w 122358"/>
                <a:gd name="connsiteY2" fmla="*/ 29029 h 121070"/>
                <a:gd name="connsiteX3" fmla="*/ 81455 w 122358"/>
                <a:gd name="connsiteY3" fmla="*/ 46198 h 121070"/>
                <a:gd name="connsiteX4" fmla="*/ 41433 w 122358"/>
                <a:gd name="connsiteY4" fmla="*/ 46198 h 121070"/>
                <a:gd name="connsiteX5" fmla="*/ 122358 w 122358"/>
                <a:gd name="connsiteY5" fmla="*/ 69208 h 121070"/>
                <a:gd name="connsiteX6" fmla="*/ 61355 w 122358"/>
                <a:gd name="connsiteY6" fmla="*/ 0 h 121070"/>
                <a:gd name="connsiteX7" fmla="*/ 0 w 122358"/>
                <a:gd name="connsiteY7" fmla="*/ 56641 h 121070"/>
                <a:gd name="connsiteX8" fmla="*/ 63824 w 122358"/>
                <a:gd name="connsiteY8" fmla="*/ 121070 h 121070"/>
                <a:gd name="connsiteX9" fmla="*/ 99967 w 122358"/>
                <a:gd name="connsiteY9" fmla="*/ 112220 h 121070"/>
                <a:gd name="connsiteX10" fmla="*/ 121477 w 122358"/>
                <a:gd name="connsiteY10" fmla="*/ 80359 h 121070"/>
                <a:gd name="connsiteX11" fmla="*/ 81455 w 122358"/>
                <a:gd name="connsiteY11" fmla="*/ 80359 h 121070"/>
                <a:gd name="connsiteX12" fmla="*/ 60298 w 122358"/>
                <a:gd name="connsiteY12" fmla="*/ 96644 h 121070"/>
                <a:gd name="connsiteX13" fmla="*/ 40551 w 122358"/>
                <a:gd name="connsiteY13" fmla="*/ 69208 h 121070"/>
                <a:gd name="connsiteX14" fmla="*/ 122358 w 122358"/>
                <a:gd name="connsiteY14" fmla="*/ 69208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358" h="121070">
                  <a:moveTo>
                    <a:pt x="41609" y="46021"/>
                  </a:moveTo>
                  <a:cubicBezTo>
                    <a:pt x="42843" y="32923"/>
                    <a:pt x="46369" y="22302"/>
                    <a:pt x="61355" y="21594"/>
                  </a:cubicBezTo>
                  <a:cubicBezTo>
                    <a:pt x="67879" y="21240"/>
                    <a:pt x="72816" y="24072"/>
                    <a:pt x="76342" y="29029"/>
                  </a:cubicBezTo>
                  <a:cubicBezTo>
                    <a:pt x="79692" y="33985"/>
                    <a:pt x="81455" y="40003"/>
                    <a:pt x="81455" y="46198"/>
                  </a:cubicBezTo>
                  <a:lnTo>
                    <a:pt x="41433" y="46198"/>
                  </a:lnTo>
                  <a:close/>
                  <a:moveTo>
                    <a:pt x="122358" y="69208"/>
                  </a:moveTo>
                  <a:cubicBezTo>
                    <a:pt x="122358" y="26550"/>
                    <a:pt x="107725" y="0"/>
                    <a:pt x="61355" y="0"/>
                  </a:cubicBezTo>
                  <a:cubicBezTo>
                    <a:pt x="26975" y="0"/>
                    <a:pt x="0" y="20532"/>
                    <a:pt x="0" y="56641"/>
                  </a:cubicBezTo>
                  <a:cubicBezTo>
                    <a:pt x="0" y="101423"/>
                    <a:pt x="18160" y="121070"/>
                    <a:pt x="63824" y="121070"/>
                  </a:cubicBezTo>
                  <a:cubicBezTo>
                    <a:pt x="77223" y="121070"/>
                    <a:pt x="89918" y="118592"/>
                    <a:pt x="99967" y="112220"/>
                  </a:cubicBezTo>
                  <a:cubicBezTo>
                    <a:pt x="110898" y="105848"/>
                    <a:pt x="120243" y="95051"/>
                    <a:pt x="121477" y="80359"/>
                  </a:cubicBezTo>
                  <a:lnTo>
                    <a:pt x="81455" y="80359"/>
                  </a:lnTo>
                  <a:cubicBezTo>
                    <a:pt x="79868" y="90980"/>
                    <a:pt x="72463" y="96644"/>
                    <a:pt x="60298" y="96644"/>
                  </a:cubicBezTo>
                  <a:cubicBezTo>
                    <a:pt x="44077" y="96644"/>
                    <a:pt x="40198" y="83899"/>
                    <a:pt x="40551" y="69208"/>
                  </a:cubicBezTo>
                  <a:lnTo>
                    <a:pt x="122358" y="69208"/>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7" name="Freeform 16">
              <a:extLst>
                <a:ext uri="{FF2B5EF4-FFF2-40B4-BE49-F238E27FC236}">
                  <a16:creationId xmlns:a16="http://schemas.microsoft.com/office/drawing/2014/main" id="{6EE64547-C312-F2D9-6E6E-D429664E52E9}"/>
                </a:ext>
              </a:extLst>
            </p:cNvPr>
            <p:cNvSpPr/>
            <p:nvPr/>
          </p:nvSpPr>
          <p:spPr>
            <a:xfrm>
              <a:off x="1773188" y="6256034"/>
              <a:ext cx="117377" cy="120564"/>
            </a:xfrm>
            <a:custGeom>
              <a:avLst/>
              <a:gdLst>
                <a:gd name="connsiteX0" fmla="*/ 0 w 160088"/>
                <a:gd name="connsiteY0" fmla="*/ 0 h 164435"/>
                <a:gd name="connsiteX1" fmla="*/ 63648 w 160088"/>
                <a:gd name="connsiteY1" fmla="*/ 0 h 164435"/>
                <a:gd name="connsiteX2" fmla="*/ 119009 w 160088"/>
                <a:gd name="connsiteY2" fmla="*/ 122663 h 164435"/>
                <a:gd name="connsiteX3" fmla="*/ 119361 w 160088"/>
                <a:gd name="connsiteY3" fmla="*/ 122132 h 164435"/>
                <a:gd name="connsiteX4" fmla="*/ 119361 w 160088"/>
                <a:gd name="connsiteY4" fmla="*/ 0 h 164435"/>
                <a:gd name="connsiteX5" fmla="*/ 160088 w 160088"/>
                <a:gd name="connsiteY5" fmla="*/ 0 h 164435"/>
                <a:gd name="connsiteX6" fmla="*/ 160088 w 160088"/>
                <a:gd name="connsiteY6" fmla="*/ 164436 h 164435"/>
                <a:gd name="connsiteX7" fmla="*/ 97323 w 160088"/>
                <a:gd name="connsiteY7" fmla="*/ 164436 h 164435"/>
                <a:gd name="connsiteX8" fmla="*/ 41256 w 160088"/>
                <a:gd name="connsiteY8" fmla="*/ 38410 h 164435"/>
                <a:gd name="connsiteX9" fmla="*/ 40904 w 160088"/>
                <a:gd name="connsiteY9" fmla="*/ 38410 h 164435"/>
                <a:gd name="connsiteX10" fmla="*/ 40904 w 160088"/>
                <a:gd name="connsiteY10" fmla="*/ 164436 h 164435"/>
                <a:gd name="connsiteX11" fmla="*/ 0 w 160088"/>
                <a:gd name="connsiteY11" fmla="*/ 164436 h 164435"/>
                <a:gd name="connsiteX12" fmla="*/ 0 w 160088"/>
                <a:gd name="connsiteY12" fmla="*/ 0 h 164435"/>
                <a:gd name="connsiteX13" fmla="*/ 0 w 160088"/>
                <a:gd name="connsiteY13" fmla="*/ 0 h 164435"/>
                <a:gd name="connsiteX14" fmla="*/ 0 w 160088"/>
                <a:gd name="connsiteY14" fmla="*/ 0 h 16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88" h="164435">
                  <a:moveTo>
                    <a:pt x="0" y="0"/>
                  </a:moveTo>
                  <a:lnTo>
                    <a:pt x="63648" y="0"/>
                  </a:lnTo>
                  <a:lnTo>
                    <a:pt x="119009" y="122663"/>
                  </a:lnTo>
                  <a:lnTo>
                    <a:pt x="119361" y="122132"/>
                  </a:lnTo>
                  <a:lnTo>
                    <a:pt x="119361" y="0"/>
                  </a:lnTo>
                  <a:lnTo>
                    <a:pt x="160088" y="0"/>
                  </a:lnTo>
                  <a:lnTo>
                    <a:pt x="160088" y="164436"/>
                  </a:lnTo>
                  <a:lnTo>
                    <a:pt x="97323" y="164436"/>
                  </a:lnTo>
                  <a:lnTo>
                    <a:pt x="41256" y="38410"/>
                  </a:lnTo>
                  <a:lnTo>
                    <a:pt x="40904" y="38410"/>
                  </a:lnTo>
                  <a:lnTo>
                    <a:pt x="40904" y="164436"/>
                  </a:lnTo>
                  <a:lnTo>
                    <a:pt x="0" y="164436"/>
                  </a:lnTo>
                  <a:lnTo>
                    <a:pt x="0" y="0"/>
                  </a:lnTo>
                  <a:lnTo>
                    <a:pt x="0" y="0"/>
                  </a:lnTo>
                  <a:lnTo>
                    <a:pt x="0" y="0"/>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8" name="Freeform 17">
              <a:extLst>
                <a:ext uri="{FF2B5EF4-FFF2-40B4-BE49-F238E27FC236}">
                  <a16:creationId xmlns:a16="http://schemas.microsoft.com/office/drawing/2014/main" id="{40DFB2E4-A174-C859-E7B4-96A3DC897784}"/>
                </a:ext>
              </a:extLst>
            </p:cNvPr>
            <p:cNvSpPr/>
            <p:nvPr/>
          </p:nvSpPr>
          <p:spPr>
            <a:xfrm>
              <a:off x="1912929" y="6256034"/>
              <a:ext cx="102640" cy="120596"/>
            </a:xfrm>
            <a:custGeom>
              <a:avLst/>
              <a:gdLst>
                <a:gd name="connsiteX0" fmla="*/ 45311 w 139989"/>
                <a:gd name="connsiteY0" fmla="*/ 132575 h 164479"/>
                <a:gd name="connsiteX1" fmla="*/ 45311 w 139989"/>
                <a:gd name="connsiteY1" fmla="*/ 97175 h 164479"/>
                <a:gd name="connsiteX2" fmla="*/ 75284 w 139989"/>
                <a:gd name="connsiteY2" fmla="*/ 97175 h 164479"/>
                <a:gd name="connsiteX3" fmla="*/ 92033 w 139989"/>
                <a:gd name="connsiteY3" fmla="*/ 115583 h 164479"/>
                <a:gd name="connsiteX4" fmla="*/ 72110 w 139989"/>
                <a:gd name="connsiteY4" fmla="*/ 132752 h 164479"/>
                <a:gd name="connsiteX5" fmla="*/ 45311 w 139989"/>
                <a:gd name="connsiteY5" fmla="*/ 132752 h 164479"/>
                <a:gd name="connsiteX6" fmla="*/ 77223 w 139989"/>
                <a:gd name="connsiteY6" fmla="*/ 164436 h 164479"/>
                <a:gd name="connsiteX7" fmla="*/ 139989 w 139989"/>
                <a:gd name="connsiteY7" fmla="*/ 119654 h 164479"/>
                <a:gd name="connsiteX8" fmla="*/ 100320 w 139989"/>
                <a:gd name="connsiteY8" fmla="*/ 79297 h 164479"/>
                <a:gd name="connsiteX9" fmla="*/ 100320 w 139989"/>
                <a:gd name="connsiteY9" fmla="*/ 78766 h 164479"/>
                <a:gd name="connsiteX10" fmla="*/ 135758 w 139989"/>
                <a:gd name="connsiteY10" fmla="*/ 43012 h 164479"/>
                <a:gd name="connsiteX11" fmla="*/ 78810 w 139989"/>
                <a:gd name="connsiteY11" fmla="*/ 0 h 164479"/>
                <a:gd name="connsiteX12" fmla="*/ 0 w 139989"/>
                <a:gd name="connsiteY12" fmla="*/ 0 h 164479"/>
                <a:gd name="connsiteX13" fmla="*/ 0 w 139989"/>
                <a:gd name="connsiteY13" fmla="*/ 164436 h 164479"/>
                <a:gd name="connsiteX14" fmla="*/ 77223 w 139989"/>
                <a:gd name="connsiteY14" fmla="*/ 164436 h 164479"/>
                <a:gd name="connsiteX15" fmla="*/ 45311 w 139989"/>
                <a:gd name="connsiteY15" fmla="*/ 32038 h 164479"/>
                <a:gd name="connsiteX16" fmla="*/ 70171 w 139989"/>
                <a:gd name="connsiteY16" fmla="*/ 32038 h 164479"/>
                <a:gd name="connsiteX17" fmla="*/ 89036 w 139989"/>
                <a:gd name="connsiteY17" fmla="*/ 47791 h 164479"/>
                <a:gd name="connsiteX18" fmla="*/ 68584 w 139989"/>
                <a:gd name="connsiteY18" fmla="*/ 64960 h 164479"/>
                <a:gd name="connsiteX19" fmla="*/ 45311 w 139989"/>
                <a:gd name="connsiteY19" fmla="*/ 64960 h 164479"/>
                <a:gd name="connsiteX20" fmla="*/ 45311 w 139989"/>
                <a:gd name="connsiteY20" fmla="*/ 32038 h 164479"/>
                <a:gd name="connsiteX21" fmla="*/ 45311 w 139989"/>
                <a:gd name="connsiteY21" fmla="*/ 32038 h 16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989" h="164479">
                  <a:moveTo>
                    <a:pt x="45311" y="132575"/>
                  </a:moveTo>
                  <a:lnTo>
                    <a:pt x="45311" y="97175"/>
                  </a:lnTo>
                  <a:lnTo>
                    <a:pt x="75284" y="97175"/>
                  </a:lnTo>
                  <a:cubicBezTo>
                    <a:pt x="85686" y="97883"/>
                    <a:pt x="92033" y="106379"/>
                    <a:pt x="92033" y="115583"/>
                  </a:cubicBezTo>
                  <a:cubicBezTo>
                    <a:pt x="92033" y="125849"/>
                    <a:pt x="83570" y="132752"/>
                    <a:pt x="72110" y="132752"/>
                  </a:cubicBezTo>
                  <a:lnTo>
                    <a:pt x="45311" y="132752"/>
                  </a:lnTo>
                  <a:close/>
                  <a:moveTo>
                    <a:pt x="77223" y="164436"/>
                  </a:moveTo>
                  <a:cubicBezTo>
                    <a:pt x="78810" y="164436"/>
                    <a:pt x="139989" y="167622"/>
                    <a:pt x="139989" y="119654"/>
                  </a:cubicBezTo>
                  <a:cubicBezTo>
                    <a:pt x="139989" y="96113"/>
                    <a:pt x="122182" y="82306"/>
                    <a:pt x="100320" y="79297"/>
                  </a:cubicBezTo>
                  <a:lnTo>
                    <a:pt x="100320" y="78766"/>
                  </a:lnTo>
                  <a:cubicBezTo>
                    <a:pt x="118656" y="75403"/>
                    <a:pt x="135758" y="63013"/>
                    <a:pt x="135758" y="43012"/>
                  </a:cubicBezTo>
                  <a:cubicBezTo>
                    <a:pt x="135758" y="14160"/>
                    <a:pt x="109840" y="177"/>
                    <a:pt x="78810" y="0"/>
                  </a:cubicBezTo>
                  <a:lnTo>
                    <a:pt x="0" y="0"/>
                  </a:lnTo>
                  <a:lnTo>
                    <a:pt x="0" y="164436"/>
                  </a:lnTo>
                  <a:lnTo>
                    <a:pt x="77223" y="164436"/>
                  </a:lnTo>
                  <a:close/>
                  <a:moveTo>
                    <a:pt x="45311" y="32038"/>
                  </a:moveTo>
                  <a:lnTo>
                    <a:pt x="70171" y="32038"/>
                  </a:lnTo>
                  <a:cubicBezTo>
                    <a:pt x="80926" y="32038"/>
                    <a:pt x="89036" y="38587"/>
                    <a:pt x="89036" y="47791"/>
                  </a:cubicBezTo>
                  <a:cubicBezTo>
                    <a:pt x="89036" y="60181"/>
                    <a:pt x="81102" y="64960"/>
                    <a:pt x="68584" y="64960"/>
                  </a:cubicBezTo>
                  <a:lnTo>
                    <a:pt x="45311" y="64960"/>
                  </a:lnTo>
                  <a:cubicBezTo>
                    <a:pt x="45311" y="64960"/>
                    <a:pt x="45311" y="32038"/>
                    <a:pt x="45311" y="32038"/>
                  </a:cubicBezTo>
                  <a:lnTo>
                    <a:pt x="45311" y="32038"/>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19" name="Freeform 18">
              <a:extLst>
                <a:ext uri="{FF2B5EF4-FFF2-40B4-BE49-F238E27FC236}">
                  <a16:creationId xmlns:a16="http://schemas.microsoft.com/office/drawing/2014/main" id="{8F5C62E2-6AED-6B78-9648-DAD906F396B2}"/>
                </a:ext>
              </a:extLst>
            </p:cNvPr>
            <p:cNvSpPr/>
            <p:nvPr/>
          </p:nvSpPr>
          <p:spPr>
            <a:xfrm>
              <a:off x="2079299" y="6255904"/>
              <a:ext cx="104062" cy="120694"/>
            </a:xfrm>
            <a:custGeom>
              <a:avLst/>
              <a:gdLst>
                <a:gd name="connsiteX0" fmla="*/ 45312 w 141928"/>
                <a:gd name="connsiteY0" fmla="*/ 73987 h 164612"/>
                <a:gd name="connsiteX1" fmla="*/ 45312 w 141928"/>
                <a:gd name="connsiteY1" fmla="*/ 32215 h 164612"/>
                <a:gd name="connsiteX2" fmla="*/ 68584 w 141928"/>
                <a:gd name="connsiteY2" fmla="*/ 32215 h 164612"/>
                <a:gd name="connsiteX3" fmla="*/ 94149 w 141928"/>
                <a:gd name="connsiteY3" fmla="*/ 53101 h 164612"/>
                <a:gd name="connsiteX4" fmla="*/ 68584 w 141928"/>
                <a:gd name="connsiteY4" fmla="*/ 73987 h 164612"/>
                <a:gd name="connsiteX5" fmla="*/ 45312 w 141928"/>
                <a:gd name="connsiteY5" fmla="*/ 73987 h 164612"/>
                <a:gd name="connsiteX6" fmla="*/ 45312 w 141928"/>
                <a:gd name="connsiteY6" fmla="*/ 164613 h 164612"/>
                <a:gd name="connsiteX7" fmla="*/ 45312 w 141928"/>
                <a:gd name="connsiteY7" fmla="*/ 105848 h 164612"/>
                <a:gd name="connsiteX8" fmla="*/ 75284 w 141928"/>
                <a:gd name="connsiteY8" fmla="*/ 105848 h 164612"/>
                <a:gd name="connsiteX9" fmla="*/ 141929 w 141928"/>
                <a:gd name="connsiteY9" fmla="*/ 52924 h 164612"/>
                <a:gd name="connsiteX10" fmla="*/ 75284 w 141928"/>
                <a:gd name="connsiteY10" fmla="*/ 0 h 164612"/>
                <a:gd name="connsiteX11" fmla="*/ 0 w 141928"/>
                <a:gd name="connsiteY11" fmla="*/ 0 h 164612"/>
                <a:gd name="connsiteX12" fmla="*/ 0 w 141928"/>
                <a:gd name="connsiteY12" fmla="*/ 164436 h 164612"/>
                <a:gd name="connsiteX13" fmla="*/ 45312 w 141928"/>
                <a:gd name="connsiteY13" fmla="*/ 164436 h 16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928" h="164612">
                  <a:moveTo>
                    <a:pt x="45312" y="73987"/>
                  </a:moveTo>
                  <a:lnTo>
                    <a:pt x="45312" y="32215"/>
                  </a:lnTo>
                  <a:lnTo>
                    <a:pt x="68584" y="32215"/>
                  </a:lnTo>
                  <a:cubicBezTo>
                    <a:pt x="86568" y="32746"/>
                    <a:pt x="94149" y="41065"/>
                    <a:pt x="94149" y="53101"/>
                  </a:cubicBezTo>
                  <a:cubicBezTo>
                    <a:pt x="94149" y="65137"/>
                    <a:pt x="86744" y="73279"/>
                    <a:pt x="68584" y="73987"/>
                  </a:cubicBezTo>
                  <a:lnTo>
                    <a:pt x="45312" y="73987"/>
                  </a:lnTo>
                  <a:close/>
                  <a:moveTo>
                    <a:pt x="45312" y="164613"/>
                  </a:moveTo>
                  <a:lnTo>
                    <a:pt x="45312" y="105848"/>
                  </a:lnTo>
                  <a:lnTo>
                    <a:pt x="75284" y="105848"/>
                  </a:lnTo>
                  <a:cubicBezTo>
                    <a:pt x="115482" y="105848"/>
                    <a:pt x="141929" y="92927"/>
                    <a:pt x="141929" y="52924"/>
                  </a:cubicBezTo>
                  <a:cubicBezTo>
                    <a:pt x="141929" y="12921"/>
                    <a:pt x="115482" y="0"/>
                    <a:pt x="75284" y="0"/>
                  </a:cubicBezTo>
                  <a:lnTo>
                    <a:pt x="0" y="0"/>
                  </a:lnTo>
                  <a:lnTo>
                    <a:pt x="0" y="164436"/>
                  </a:lnTo>
                  <a:lnTo>
                    <a:pt x="45312" y="164436"/>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20" name="Freeform 19">
              <a:extLst>
                <a:ext uri="{FF2B5EF4-FFF2-40B4-BE49-F238E27FC236}">
                  <a16:creationId xmlns:a16="http://schemas.microsoft.com/office/drawing/2014/main" id="{7FEE5A3F-0173-973D-29FC-0CF1B41818FE}"/>
                </a:ext>
              </a:extLst>
            </p:cNvPr>
            <p:cNvSpPr/>
            <p:nvPr/>
          </p:nvSpPr>
          <p:spPr>
            <a:xfrm>
              <a:off x="2183750" y="6290425"/>
              <a:ext cx="96952" cy="88769"/>
            </a:xfrm>
            <a:custGeom>
              <a:avLst/>
              <a:gdLst>
                <a:gd name="connsiteX0" fmla="*/ 44077 w 132231"/>
                <a:gd name="connsiteY0" fmla="*/ 60358 h 121070"/>
                <a:gd name="connsiteX1" fmla="*/ 66116 w 132231"/>
                <a:gd name="connsiteY1" fmla="*/ 24780 h 121070"/>
                <a:gd name="connsiteX2" fmla="*/ 88155 w 132231"/>
                <a:gd name="connsiteY2" fmla="*/ 60358 h 121070"/>
                <a:gd name="connsiteX3" fmla="*/ 66116 w 132231"/>
                <a:gd name="connsiteY3" fmla="*/ 96113 h 121070"/>
                <a:gd name="connsiteX4" fmla="*/ 44077 w 132231"/>
                <a:gd name="connsiteY4" fmla="*/ 60358 h 121070"/>
                <a:gd name="connsiteX5" fmla="*/ 44077 w 132231"/>
                <a:gd name="connsiteY5" fmla="*/ 60358 h 121070"/>
                <a:gd name="connsiteX6" fmla="*/ 66116 w 132231"/>
                <a:gd name="connsiteY6" fmla="*/ 0 h 121070"/>
                <a:gd name="connsiteX7" fmla="*/ 0 w 132231"/>
                <a:gd name="connsiteY7" fmla="*/ 60535 h 121070"/>
                <a:gd name="connsiteX8" fmla="*/ 66116 w 132231"/>
                <a:gd name="connsiteY8" fmla="*/ 121070 h 121070"/>
                <a:gd name="connsiteX9" fmla="*/ 132232 w 132231"/>
                <a:gd name="connsiteY9" fmla="*/ 60535 h 121070"/>
                <a:gd name="connsiteX10" fmla="*/ 66116 w 132231"/>
                <a:gd name="connsiteY10" fmla="*/ 0 h 121070"/>
                <a:gd name="connsiteX11" fmla="*/ 66116 w 132231"/>
                <a:gd name="connsiteY11" fmla="*/ 0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31" h="121070">
                  <a:moveTo>
                    <a:pt x="44077" y="60358"/>
                  </a:moveTo>
                  <a:cubicBezTo>
                    <a:pt x="44077" y="44074"/>
                    <a:pt x="47956" y="24780"/>
                    <a:pt x="66116" y="24780"/>
                  </a:cubicBezTo>
                  <a:cubicBezTo>
                    <a:pt x="84276" y="24780"/>
                    <a:pt x="88155" y="44074"/>
                    <a:pt x="88155" y="60358"/>
                  </a:cubicBezTo>
                  <a:cubicBezTo>
                    <a:pt x="88155" y="76642"/>
                    <a:pt x="84276" y="96113"/>
                    <a:pt x="66116" y="96113"/>
                  </a:cubicBezTo>
                  <a:cubicBezTo>
                    <a:pt x="47956" y="96113"/>
                    <a:pt x="44077" y="76642"/>
                    <a:pt x="44077" y="60358"/>
                  </a:cubicBezTo>
                  <a:lnTo>
                    <a:pt x="44077" y="60358"/>
                  </a:lnTo>
                  <a:close/>
                  <a:moveTo>
                    <a:pt x="66116" y="0"/>
                  </a:moveTo>
                  <a:cubicBezTo>
                    <a:pt x="30501" y="0"/>
                    <a:pt x="0" y="18408"/>
                    <a:pt x="0" y="60535"/>
                  </a:cubicBezTo>
                  <a:cubicBezTo>
                    <a:pt x="0" y="102662"/>
                    <a:pt x="30501" y="121070"/>
                    <a:pt x="66116" y="121070"/>
                  </a:cubicBezTo>
                  <a:cubicBezTo>
                    <a:pt x="101730" y="121070"/>
                    <a:pt x="132232" y="102662"/>
                    <a:pt x="132232" y="60535"/>
                  </a:cubicBezTo>
                  <a:cubicBezTo>
                    <a:pt x="132232" y="18408"/>
                    <a:pt x="101730" y="0"/>
                    <a:pt x="66116" y="0"/>
                  </a:cubicBezTo>
                  <a:lnTo>
                    <a:pt x="66116" y="0"/>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21" name="Freeform 20">
              <a:extLst>
                <a:ext uri="{FF2B5EF4-FFF2-40B4-BE49-F238E27FC236}">
                  <a16:creationId xmlns:a16="http://schemas.microsoft.com/office/drawing/2014/main" id="{E2277569-7017-9237-D757-0F66081F6345}"/>
                </a:ext>
              </a:extLst>
            </p:cNvPr>
            <p:cNvSpPr/>
            <p:nvPr/>
          </p:nvSpPr>
          <p:spPr>
            <a:xfrm>
              <a:off x="2282124" y="6292891"/>
              <a:ext cx="152797" cy="83707"/>
            </a:xfrm>
            <a:custGeom>
              <a:avLst/>
              <a:gdLst>
                <a:gd name="connsiteX0" fmla="*/ 34733 w 208397"/>
                <a:gd name="connsiteY0" fmla="*/ 114167 h 114167"/>
                <a:gd name="connsiteX1" fmla="*/ 0 w 208397"/>
                <a:gd name="connsiteY1" fmla="*/ 0 h 114167"/>
                <a:gd name="connsiteX2" fmla="*/ 43548 w 208397"/>
                <a:gd name="connsiteY2" fmla="*/ 0 h 114167"/>
                <a:gd name="connsiteX3" fmla="*/ 62061 w 208397"/>
                <a:gd name="connsiteY3" fmla="*/ 80890 h 114167"/>
                <a:gd name="connsiteX4" fmla="*/ 62414 w 208397"/>
                <a:gd name="connsiteY4" fmla="*/ 80890 h 114167"/>
                <a:gd name="connsiteX5" fmla="*/ 82513 w 208397"/>
                <a:gd name="connsiteY5" fmla="*/ 0 h 114167"/>
                <a:gd name="connsiteX6" fmla="*/ 130116 w 208397"/>
                <a:gd name="connsiteY6" fmla="*/ 0 h 114167"/>
                <a:gd name="connsiteX7" fmla="*/ 149863 w 208397"/>
                <a:gd name="connsiteY7" fmla="*/ 80536 h 114167"/>
                <a:gd name="connsiteX8" fmla="*/ 150392 w 208397"/>
                <a:gd name="connsiteY8" fmla="*/ 80536 h 114167"/>
                <a:gd name="connsiteX9" fmla="*/ 170315 w 208397"/>
                <a:gd name="connsiteY9" fmla="*/ 0 h 114167"/>
                <a:gd name="connsiteX10" fmla="*/ 208397 w 208397"/>
                <a:gd name="connsiteY10" fmla="*/ 0 h 114167"/>
                <a:gd name="connsiteX11" fmla="*/ 172607 w 208397"/>
                <a:gd name="connsiteY11" fmla="*/ 114167 h 114167"/>
                <a:gd name="connsiteX12" fmla="*/ 125003 w 208397"/>
                <a:gd name="connsiteY12" fmla="*/ 114167 h 114167"/>
                <a:gd name="connsiteX13" fmla="*/ 104199 w 208397"/>
                <a:gd name="connsiteY13" fmla="*/ 34693 h 114167"/>
                <a:gd name="connsiteX14" fmla="*/ 103846 w 208397"/>
                <a:gd name="connsiteY14" fmla="*/ 34693 h 114167"/>
                <a:gd name="connsiteX15" fmla="*/ 81455 w 208397"/>
                <a:gd name="connsiteY15" fmla="*/ 114167 h 114167"/>
                <a:gd name="connsiteX16" fmla="*/ 34733 w 208397"/>
                <a:gd name="connsiteY16" fmla="*/ 114167 h 114167"/>
                <a:gd name="connsiteX17" fmla="*/ 34733 w 208397"/>
                <a:gd name="connsiteY17" fmla="*/ 114167 h 114167"/>
                <a:gd name="connsiteX18" fmla="*/ 34733 w 208397"/>
                <a:gd name="connsiteY18" fmla="*/ 114167 h 11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397" h="114167">
                  <a:moveTo>
                    <a:pt x="34733" y="114167"/>
                  </a:moveTo>
                  <a:lnTo>
                    <a:pt x="0" y="0"/>
                  </a:lnTo>
                  <a:lnTo>
                    <a:pt x="43548" y="0"/>
                  </a:lnTo>
                  <a:lnTo>
                    <a:pt x="62061" y="80890"/>
                  </a:lnTo>
                  <a:lnTo>
                    <a:pt x="62414" y="80890"/>
                  </a:lnTo>
                  <a:lnTo>
                    <a:pt x="82513" y="0"/>
                  </a:lnTo>
                  <a:lnTo>
                    <a:pt x="130116" y="0"/>
                  </a:lnTo>
                  <a:lnTo>
                    <a:pt x="149863" y="80536"/>
                  </a:lnTo>
                  <a:lnTo>
                    <a:pt x="150392" y="80536"/>
                  </a:lnTo>
                  <a:lnTo>
                    <a:pt x="170315" y="0"/>
                  </a:lnTo>
                  <a:lnTo>
                    <a:pt x="208397" y="0"/>
                  </a:lnTo>
                  <a:lnTo>
                    <a:pt x="172607" y="114167"/>
                  </a:lnTo>
                  <a:lnTo>
                    <a:pt x="125003" y="114167"/>
                  </a:lnTo>
                  <a:lnTo>
                    <a:pt x="104199" y="34693"/>
                  </a:lnTo>
                  <a:lnTo>
                    <a:pt x="103846" y="34693"/>
                  </a:lnTo>
                  <a:lnTo>
                    <a:pt x="81455" y="114167"/>
                  </a:lnTo>
                  <a:lnTo>
                    <a:pt x="34733" y="114167"/>
                  </a:lnTo>
                  <a:lnTo>
                    <a:pt x="34733" y="114167"/>
                  </a:lnTo>
                  <a:lnTo>
                    <a:pt x="34733" y="114167"/>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22" name="Freeform 21">
              <a:extLst>
                <a:ext uri="{FF2B5EF4-FFF2-40B4-BE49-F238E27FC236}">
                  <a16:creationId xmlns:a16="http://schemas.microsoft.com/office/drawing/2014/main" id="{3F3FBFBB-E8F8-66DC-5793-698AFDEFAF7D}"/>
                </a:ext>
              </a:extLst>
            </p:cNvPr>
            <p:cNvSpPr/>
            <p:nvPr/>
          </p:nvSpPr>
          <p:spPr>
            <a:xfrm>
              <a:off x="2435697" y="6290295"/>
              <a:ext cx="89842" cy="88769"/>
            </a:xfrm>
            <a:custGeom>
              <a:avLst/>
              <a:gdLst>
                <a:gd name="connsiteX0" fmla="*/ 41609 w 122534"/>
                <a:gd name="connsiteY0" fmla="*/ 46021 h 121070"/>
                <a:gd name="connsiteX1" fmla="*/ 61355 w 122534"/>
                <a:gd name="connsiteY1" fmla="*/ 21594 h 121070"/>
                <a:gd name="connsiteX2" fmla="*/ 76342 w 122534"/>
                <a:gd name="connsiteY2" fmla="*/ 29029 h 121070"/>
                <a:gd name="connsiteX3" fmla="*/ 81631 w 122534"/>
                <a:gd name="connsiteY3" fmla="*/ 46198 h 121070"/>
                <a:gd name="connsiteX4" fmla="*/ 41609 w 122534"/>
                <a:gd name="connsiteY4" fmla="*/ 46198 h 121070"/>
                <a:gd name="connsiteX5" fmla="*/ 122535 w 122534"/>
                <a:gd name="connsiteY5" fmla="*/ 69208 h 121070"/>
                <a:gd name="connsiteX6" fmla="*/ 61355 w 122534"/>
                <a:gd name="connsiteY6" fmla="*/ 0 h 121070"/>
                <a:gd name="connsiteX7" fmla="*/ 0 w 122534"/>
                <a:gd name="connsiteY7" fmla="*/ 56641 h 121070"/>
                <a:gd name="connsiteX8" fmla="*/ 63824 w 122534"/>
                <a:gd name="connsiteY8" fmla="*/ 121070 h 121070"/>
                <a:gd name="connsiteX9" fmla="*/ 99967 w 122534"/>
                <a:gd name="connsiteY9" fmla="*/ 112220 h 121070"/>
                <a:gd name="connsiteX10" fmla="*/ 121477 w 122534"/>
                <a:gd name="connsiteY10" fmla="*/ 80359 h 121070"/>
                <a:gd name="connsiteX11" fmla="*/ 81455 w 122534"/>
                <a:gd name="connsiteY11" fmla="*/ 80359 h 121070"/>
                <a:gd name="connsiteX12" fmla="*/ 60298 w 122534"/>
                <a:gd name="connsiteY12" fmla="*/ 96644 h 121070"/>
                <a:gd name="connsiteX13" fmla="*/ 40551 w 122534"/>
                <a:gd name="connsiteY13" fmla="*/ 69208 h 121070"/>
                <a:gd name="connsiteX14" fmla="*/ 122358 w 122534"/>
                <a:gd name="connsiteY14" fmla="*/ 69208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534" h="121070">
                  <a:moveTo>
                    <a:pt x="41609" y="46021"/>
                  </a:moveTo>
                  <a:cubicBezTo>
                    <a:pt x="42667" y="32923"/>
                    <a:pt x="46369" y="22302"/>
                    <a:pt x="61355" y="21594"/>
                  </a:cubicBezTo>
                  <a:cubicBezTo>
                    <a:pt x="67879" y="21240"/>
                    <a:pt x="72992" y="24072"/>
                    <a:pt x="76342" y="29029"/>
                  </a:cubicBezTo>
                  <a:cubicBezTo>
                    <a:pt x="79692" y="33985"/>
                    <a:pt x="81631" y="40003"/>
                    <a:pt x="81631" y="46198"/>
                  </a:cubicBezTo>
                  <a:lnTo>
                    <a:pt x="41609" y="46198"/>
                  </a:lnTo>
                  <a:close/>
                  <a:moveTo>
                    <a:pt x="122535" y="69208"/>
                  </a:moveTo>
                  <a:cubicBezTo>
                    <a:pt x="122535" y="26550"/>
                    <a:pt x="107725" y="0"/>
                    <a:pt x="61355" y="0"/>
                  </a:cubicBezTo>
                  <a:cubicBezTo>
                    <a:pt x="26975" y="0"/>
                    <a:pt x="0" y="20532"/>
                    <a:pt x="0" y="56641"/>
                  </a:cubicBezTo>
                  <a:cubicBezTo>
                    <a:pt x="0" y="101423"/>
                    <a:pt x="18160" y="121070"/>
                    <a:pt x="63824" y="121070"/>
                  </a:cubicBezTo>
                  <a:cubicBezTo>
                    <a:pt x="77223" y="121070"/>
                    <a:pt x="89917" y="118592"/>
                    <a:pt x="99967" y="112220"/>
                  </a:cubicBezTo>
                  <a:cubicBezTo>
                    <a:pt x="110722" y="105848"/>
                    <a:pt x="120066" y="95051"/>
                    <a:pt x="121477" y="80359"/>
                  </a:cubicBezTo>
                  <a:lnTo>
                    <a:pt x="81455" y="80359"/>
                  </a:lnTo>
                  <a:cubicBezTo>
                    <a:pt x="79868" y="90980"/>
                    <a:pt x="72287" y="96644"/>
                    <a:pt x="60298" y="96644"/>
                  </a:cubicBezTo>
                  <a:cubicBezTo>
                    <a:pt x="44253" y="96644"/>
                    <a:pt x="40375" y="83899"/>
                    <a:pt x="40551" y="69208"/>
                  </a:cubicBezTo>
                  <a:lnTo>
                    <a:pt x="122358" y="69208"/>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sp>
          <p:nvSpPr>
            <p:cNvPr id="23" name="Freeform 22">
              <a:extLst>
                <a:ext uri="{FF2B5EF4-FFF2-40B4-BE49-F238E27FC236}">
                  <a16:creationId xmlns:a16="http://schemas.microsoft.com/office/drawing/2014/main" id="{C9C8B0A2-2E2B-2FDA-F0BE-288A962CF362}"/>
                </a:ext>
              </a:extLst>
            </p:cNvPr>
            <p:cNvSpPr/>
            <p:nvPr/>
          </p:nvSpPr>
          <p:spPr>
            <a:xfrm>
              <a:off x="2537432" y="6290415"/>
              <a:ext cx="61015" cy="86312"/>
            </a:xfrm>
            <a:custGeom>
              <a:avLst/>
              <a:gdLst>
                <a:gd name="connsiteX0" fmla="*/ 44430 w 83217"/>
                <a:gd name="connsiteY0" fmla="*/ 24971 h 117720"/>
                <a:gd name="connsiteX1" fmla="*/ 44959 w 83217"/>
                <a:gd name="connsiteY1" fmla="*/ 24971 h 117720"/>
                <a:gd name="connsiteX2" fmla="*/ 83218 w 83217"/>
                <a:gd name="connsiteY2" fmla="*/ 14 h 117720"/>
                <a:gd name="connsiteX3" fmla="*/ 83218 w 83217"/>
                <a:gd name="connsiteY3" fmla="*/ 36477 h 117720"/>
                <a:gd name="connsiteX4" fmla="*/ 74226 w 83217"/>
                <a:gd name="connsiteY4" fmla="*/ 36300 h 117720"/>
                <a:gd name="connsiteX5" fmla="*/ 44606 w 83217"/>
                <a:gd name="connsiteY5" fmla="*/ 71877 h 117720"/>
                <a:gd name="connsiteX6" fmla="*/ 44606 w 83217"/>
                <a:gd name="connsiteY6" fmla="*/ 117721 h 117720"/>
                <a:gd name="connsiteX7" fmla="*/ 1411 w 83217"/>
                <a:gd name="connsiteY7" fmla="*/ 117721 h 117720"/>
                <a:gd name="connsiteX8" fmla="*/ 1411 w 83217"/>
                <a:gd name="connsiteY8" fmla="*/ 32582 h 117720"/>
                <a:gd name="connsiteX9" fmla="*/ 0 w 83217"/>
                <a:gd name="connsiteY9" fmla="*/ 3377 h 117720"/>
                <a:gd name="connsiteX10" fmla="*/ 43901 w 83217"/>
                <a:gd name="connsiteY10" fmla="*/ 3377 h 117720"/>
                <a:gd name="connsiteX11" fmla="*/ 44606 w 83217"/>
                <a:gd name="connsiteY11" fmla="*/ 24971 h 117720"/>
                <a:gd name="connsiteX12" fmla="*/ 44606 w 83217"/>
                <a:gd name="connsiteY12" fmla="*/ 24971 h 1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17" h="117720">
                  <a:moveTo>
                    <a:pt x="44430" y="24971"/>
                  </a:moveTo>
                  <a:lnTo>
                    <a:pt x="44959" y="24971"/>
                  </a:lnTo>
                  <a:cubicBezTo>
                    <a:pt x="50072" y="6032"/>
                    <a:pt x="64000" y="-340"/>
                    <a:pt x="83218" y="14"/>
                  </a:cubicBezTo>
                  <a:lnTo>
                    <a:pt x="83218" y="36477"/>
                  </a:lnTo>
                  <a:cubicBezTo>
                    <a:pt x="80044" y="36300"/>
                    <a:pt x="77047" y="36300"/>
                    <a:pt x="74226" y="36300"/>
                  </a:cubicBezTo>
                  <a:cubicBezTo>
                    <a:pt x="51659" y="36477"/>
                    <a:pt x="44077" y="49929"/>
                    <a:pt x="44606" y="71877"/>
                  </a:cubicBezTo>
                  <a:lnTo>
                    <a:pt x="44606" y="117721"/>
                  </a:lnTo>
                  <a:lnTo>
                    <a:pt x="1411" y="117721"/>
                  </a:lnTo>
                  <a:lnTo>
                    <a:pt x="1411" y="32582"/>
                  </a:lnTo>
                  <a:cubicBezTo>
                    <a:pt x="1411" y="22316"/>
                    <a:pt x="1058" y="15590"/>
                    <a:pt x="0" y="3377"/>
                  </a:cubicBezTo>
                  <a:lnTo>
                    <a:pt x="43901" y="3377"/>
                  </a:lnTo>
                  <a:lnTo>
                    <a:pt x="44606" y="24971"/>
                  </a:lnTo>
                  <a:lnTo>
                    <a:pt x="44606" y="24971"/>
                  </a:lnTo>
                  <a:close/>
                </a:path>
              </a:pathLst>
            </a:custGeom>
            <a:solidFill>
              <a:schemeClr val="bg1"/>
            </a:solidFill>
            <a:ln w="0" cap="flat">
              <a:noFill/>
              <a:prstDash val="solid"/>
              <a:miter/>
            </a:ln>
          </p:spPr>
          <p:txBody>
            <a:bodyPr rtlCol="0" anchor="ct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50417042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C5302-C241-1DB6-47C1-AAE05D413466}"/>
              </a:ext>
            </a:extLst>
          </p:cNvPr>
          <p:cNvSpPr>
            <a:spLocks noGrp="1"/>
          </p:cNvSpPr>
          <p:nvPr>
            <p:ph type="body" sz="quarter" idx="10"/>
          </p:nvPr>
        </p:nvSpPr>
        <p:spPr>
          <a:xfrm>
            <a:off x="1802027" y="2576383"/>
            <a:ext cx="8587946" cy="852617"/>
          </a:xfrm>
        </p:spPr>
        <p:txBody>
          <a:bodyPr>
            <a:normAutofit/>
          </a:bodyPr>
          <a:lstStyle/>
          <a:p>
            <a:pPr algn="ctr"/>
            <a:r>
              <a:rPr lang="en-US" sz="4800" b="1" dirty="0">
                <a:solidFill>
                  <a:schemeClr val="accent2"/>
                </a:solidFill>
                <a:latin typeface="Calibri   "/>
              </a:rPr>
              <a:t>Merci.</a:t>
            </a:r>
            <a:endParaRPr lang="en-CA" sz="4800" b="1" dirty="0">
              <a:solidFill>
                <a:schemeClr val="accent2"/>
              </a:solidFill>
              <a:latin typeface="Calibri   "/>
            </a:endParaRPr>
          </a:p>
        </p:txBody>
      </p:sp>
    </p:spTree>
    <p:extLst>
      <p:ext uri="{BB962C8B-B14F-4D97-AF65-F5344CB8AC3E}">
        <p14:creationId xmlns:p14="http://schemas.microsoft.com/office/powerpoint/2010/main" val="65539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CD3C0-CAE4-7CE0-2AA5-9B98F2A834A7}"/>
              </a:ext>
            </a:extLst>
          </p:cNvPr>
          <p:cNvSpPr>
            <a:spLocks noGrp="1"/>
          </p:cNvSpPr>
          <p:nvPr>
            <p:ph type="title"/>
          </p:nvPr>
        </p:nvSpPr>
        <p:spPr>
          <a:xfrm>
            <a:off x="838200" y="365125"/>
            <a:ext cx="10515600" cy="1325563"/>
          </a:xfrm>
        </p:spPr>
        <p:txBody>
          <a:bodyPr>
            <a:normAutofit/>
          </a:bodyPr>
          <a:lstStyle/>
          <a:p>
            <a:r>
              <a:rPr lang="en-US" sz="5400" b="1" dirty="0" err="1">
                <a:latin typeface="+mn-lt"/>
                <a:ea typeface="Open Sans" panose="020B0604020202020204" charset="0"/>
                <a:cs typeface="Open Sans" panose="020B0604020202020204" charset="0"/>
              </a:rPr>
              <a:t>Qu'est-ce</a:t>
            </a:r>
            <a:r>
              <a:rPr lang="en-US" sz="5400" b="1" dirty="0">
                <a:latin typeface="+mn-lt"/>
                <a:ea typeface="Open Sans" panose="020B0604020202020204" charset="0"/>
                <a:cs typeface="Open Sans" panose="020B0604020202020204" charset="0"/>
              </a:rPr>
              <a:t> </a:t>
            </a:r>
            <a:r>
              <a:rPr lang="en-US" sz="5400" b="1" dirty="0" err="1">
                <a:latin typeface="+mn-lt"/>
                <a:ea typeface="Open Sans" panose="020B0604020202020204" charset="0"/>
                <a:cs typeface="Open Sans" panose="020B0604020202020204" charset="0"/>
              </a:rPr>
              <a:t>qu’est</a:t>
            </a:r>
            <a:r>
              <a:rPr lang="en-US" sz="5400" b="1" dirty="0">
                <a:latin typeface="+mn-lt"/>
                <a:ea typeface="Open Sans" panose="020B0604020202020204" charset="0"/>
                <a:cs typeface="Open Sans" panose="020B0604020202020204" charset="0"/>
              </a:rPr>
              <a:t> le STATCOM?</a:t>
            </a:r>
            <a:endParaRPr lang="en-CA" sz="5400" b="1" dirty="0">
              <a:latin typeface="+mn-lt"/>
              <a:ea typeface="Open Sans" panose="020B0604020202020204" charset="0"/>
              <a:cs typeface="Open Sans" panose="020B0604020202020204" charset="0"/>
            </a:endParaRPr>
          </a:p>
        </p:txBody>
      </p:sp>
      <p:sp>
        <p:nvSpPr>
          <p:cNvPr id="3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6BC8B20-8843-68B2-888A-559BEE3A3B1D}"/>
              </a:ext>
            </a:extLst>
          </p:cNvPr>
          <p:cNvSpPr>
            <a:spLocks noGrp="1"/>
          </p:cNvSpPr>
          <p:nvPr>
            <p:ph type="sldNum" sz="quarter" idx="12"/>
          </p:nvPr>
        </p:nvSpPr>
        <p:spPr>
          <a:xfrm>
            <a:off x="8610600" y="6356350"/>
            <a:ext cx="2743200" cy="365125"/>
          </a:xfrm>
        </p:spPr>
        <p:txBody>
          <a:bodyPr>
            <a:normAutofit/>
          </a:bodyPr>
          <a:lstStyle/>
          <a:p>
            <a:pPr>
              <a:spcAft>
                <a:spcPts val="600"/>
              </a:spcAft>
            </a:pPr>
            <a:fld id="{7ECDE0AE-961E-47E6-9A4B-E4347256F6DA}" type="slidenum">
              <a:rPr lang="en-CA"/>
              <a:pPr>
                <a:spcAft>
                  <a:spcPts val="600"/>
                </a:spcAft>
              </a:pPr>
              <a:t>2</a:t>
            </a:fld>
            <a:endParaRPr lang="en-CA"/>
          </a:p>
        </p:txBody>
      </p:sp>
      <p:sp>
        <p:nvSpPr>
          <p:cNvPr id="6" name="Content Placeholder 2">
            <a:extLst>
              <a:ext uri="{FF2B5EF4-FFF2-40B4-BE49-F238E27FC236}">
                <a16:creationId xmlns:a16="http://schemas.microsoft.com/office/drawing/2014/main" id="{AA84C0A7-67D0-1CB4-6CD4-D7EBD267D0F4}"/>
              </a:ext>
            </a:extLst>
          </p:cNvPr>
          <p:cNvSpPr txBox="1">
            <a:spLocks/>
          </p:cNvSpPr>
          <p:nvPr/>
        </p:nvSpPr>
        <p:spPr>
          <a:xfrm>
            <a:off x="2875543" y="1407097"/>
            <a:ext cx="4514719" cy="4949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US" sz="2000" dirty="0"/>
            </a:br>
            <a:br>
              <a:rPr lang="en-US" sz="2000" dirty="0"/>
            </a:br>
            <a:endParaRPr lang="en-US" sz="2000" dirty="0"/>
          </a:p>
        </p:txBody>
      </p:sp>
      <p:graphicFrame>
        <p:nvGraphicFramePr>
          <p:cNvPr id="21" name="Content Placeholder 2">
            <a:extLst>
              <a:ext uri="{FF2B5EF4-FFF2-40B4-BE49-F238E27FC236}">
                <a16:creationId xmlns:a16="http://schemas.microsoft.com/office/drawing/2014/main" id="{4D4BC9C8-8748-9423-555A-2277135B7CCB}"/>
              </a:ext>
            </a:extLst>
          </p:cNvPr>
          <p:cNvGraphicFramePr>
            <a:graphicFrameLocks noGrp="1"/>
          </p:cNvGraphicFramePr>
          <p:nvPr>
            <p:ph idx="1"/>
            <p:extLst>
              <p:ext uri="{D42A27DB-BD31-4B8C-83A1-F6EECF244321}">
                <p14:modId xmlns:p14="http://schemas.microsoft.com/office/powerpoint/2010/main" val="267985525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6496710"/>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DFB3C-BA98-7D5B-D350-01D9C0563B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306D-7C05-4E3F-CEFA-CDCAD5762392}"/>
              </a:ext>
            </a:extLst>
          </p:cNvPr>
          <p:cNvSpPr>
            <a:spLocks noGrp="1"/>
          </p:cNvSpPr>
          <p:nvPr>
            <p:ph type="body" sz="quarter" idx="10"/>
          </p:nvPr>
        </p:nvSpPr>
        <p:spPr>
          <a:xfrm>
            <a:off x="2612571" y="2633588"/>
            <a:ext cx="6966857" cy="795412"/>
          </a:xfrm>
        </p:spPr>
        <p:txBody>
          <a:bodyPr>
            <a:normAutofit/>
          </a:bodyPr>
          <a:lstStyle/>
          <a:p>
            <a:pPr algn="ctr"/>
            <a:r>
              <a:rPr lang="en-US" sz="4400" b="1" dirty="0">
                <a:solidFill>
                  <a:schemeClr val="accent2"/>
                </a:solidFill>
                <a:latin typeface="Calibri   "/>
              </a:rPr>
              <a:t>Questions ?</a:t>
            </a:r>
            <a:endParaRPr lang="en-CA" sz="4400" b="1" dirty="0">
              <a:solidFill>
                <a:schemeClr val="accent2"/>
              </a:solidFill>
              <a:latin typeface="Calibri   "/>
            </a:endParaRPr>
          </a:p>
        </p:txBody>
      </p:sp>
    </p:spTree>
    <p:extLst>
      <p:ext uri="{BB962C8B-B14F-4D97-AF65-F5344CB8AC3E}">
        <p14:creationId xmlns:p14="http://schemas.microsoft.com/office/powerpoint/2010/main" val="14543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A41057-E706-5330-BE7B-23817EBE8A8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CBB28-EE79-6819-5369-1EC50C588E1D}"/>
              </a:ext>
            </a:extLst>
          </p:cNvPr>
          <p:cNvSpPr>
            <a:spLocks noGrp="1"/>
          </p:cNvSpPr>
          <p:nvPr>
            <p:ph type="title"/>
          </p:nvPr>
        </p:nvSpPr>
        <p:spPr>
          <a:xfrm>
            <a:off x="640080" y="325369"/>
            <a:ext cx="4368602" cy="1956841"/>
          </a:xfrm>
        </p:spPr>
        <p:txBody>
          <a:bodyPr anchor="b">
            <a:normAutofit/>
          </a:bodyPr>
          <a:lstStyle/>
          <a:p>
            <a:r>
              <a:rPr lang="en-US" sz="5400" b="1" dirty="0">
                <a:latin typeface="+mn-lt"/>
                <a:ea typeface="Open Sans" panose="020B0604020202020204" charset="0"/>
                <a:cs typeface="Open Sans" panose="020B0604020202020204" charset="0"/>
              </a:rPr>
              <a:t>Aperçu du </a:t>
            </a:r>
            <a:r>
              <a:rPr lang="en-US" sz="5400" b="1" dirty="0" err="1">
                <a:latin typeface="+mn-lt"/>
                <a:ea typeface="Open Sans" panose="020B0604020202020204" charset="0"/>
                <a:cs typeface="Open Sans" panose="020B0604020202020204" charset="0"/>
              </a:rPr>
              <a:t>projet</a:t>
            </a:r>
            <a:endParaRPr lang="en-CA" sz="5400" b="1" dirty="0">
              <a:latin typeface="+mn-lt"/>
              <a:ea typeface="Open Sans" panose="020B0604020202020204" charset="0"/>
              <a:cs typeface="Open Sans" panose="020B0604020202020204" charset="0"/>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3BFB1B-DEFE-E246-219C-411B041D77E4}"/>
              </a:ext>
            </a:extLst>
          </p:cNvPr>
          <p:cNvSpPr>
            <a:spLocks noGrp="1"/>
          </p:cNvSpPr>
          <p:nvPr>
            <p:ph idx="1"/>
          </p:nvPr>
        </p:nvSpPr>
        <p:spPr>
          <a:xfrm>
            <a:off x="640080" y="2872899"/>
            <a:ext cx="4243589" cy="3320668"/>
          </a:xfrm>
        </p:spPr>
        <p:txBody>
          <a:bodyPr>
            <a:normAutofit fontScale="92500" lnSpcReduction="20000"/>
          </a:bodyPr>
          <a:lstStyle/>
          <a:p>
            <a:pPr marL="0" indent="0">
              <a:buNone/>
            </a:pPr>
            <a:endParaRPr lang="en-US" sz="1900" dirty="0"/>
          </a:p>
          <a:p>
            <a:pPr>
              <a:spcBef>
                <a:spcPts val="0"/>
              </a:spcBef>
              <a:defRPr/>
            </a:pPr>
            <a:r>
              <a:rPr lang="fr-FR" sz="2600" dirty="0">
                <a:ea typeface="Open Sans" panose="020B0606030504020204" pitchFamily="34" charset="0"/>
                <a:cs typeface="Open Sans" panose="020B0606030504020204" pitchFamily="34" charset="0"/>
              </a:rPr>
              <a:t>Contexte </a:t>
            </a:r>
          </a:p>
          <a:p>
            <a:pPr>
              <a:spcBef>
                <a:spcPts val="0"/>
              </a:spcBef>
              <a:defRPr/>
            </a:pPr>
            <a:r>
              <a:rPr lang="fr-FR" sz="2600" dirty="0">
                <a:ea typeface="Open Sans" panose="020B0606030504020204" pitchFamily="34" charset="0"/>
                <a:cs typeface="Open Sans" panose="020B0606030504020204" pitchFamily="34" charset="0"/>
              </a:rPr>
              <a:t>Situation actuelle</a:t>
            </a:r>
          </a:p>
          <a:p>
            <a:pPr>
              <a:spcBef>
                <a:spcPts val="0"/>
              </a:spcBef>
              <a:defRPr/>
            </a:pPr>
            <a:r>
              <a:rPr lang="fr-FR" sz="2600" dirty="0">
                <a:ea typeface="Open Sans" panose="020B0606030504020204" pitchFamily="34" charset="0"/>
                <a:cs typeface="Open Sans" panose="020B0606030504020204" pitchFamily="34" charset="0"/>
              </a:rPr>
              <a:t>Avantages</a:t>
            </a:r>
          </a:p>
          <a:p>
            <a:pPr>
              <a:spcBef>
                <a:spcPts val="0"/>
              </a:spcBef>
              <a:defRPr/>
            </a:pPr>
            <a:r>
              <a:rPr lang="fr-FR" sz="2600" dirty="0">
                <a:ea typeface="Open Sans" panose="020B0606030504020204" pitchFamily="34" charset="0"/>
                <a:cs typeface="Open Sans" panose="020B0606030504020204" pitchFamily="34" charset="0"/>
              </a:rPr>
              <a:t>Risques sans STATCOM</a:t>
            </a:r>
          </a:p>
          <a:p>
            <a:pPr>
              <a:spcBef>
                <a:spcPts val="0"/>
              </a:spcBef>
              <a:defRPr/>
            </a:pPr>
            <a:r>
              <a:rPr lang="fr-FR" sz="2600" dirty="0">
                <a:ea typeface="Open Sans" panose="020B0606030504020204" pitchFamily="34" charset="0"/>
                <a:cs typeface="Open Sans" panose="020B0606030504020204" pitchFamily="34" charset="0"/>
              </a:rPr>
              <a:t>Aperçu des chiffres</a:t>
            </a:r>
          </a:p>
          <a:p>
            <a:pPr>
              <a:spcBef>
                <a:spcPts val="0"/>
              </a:spcBef>
              <a:defRPr/>
            </a:pPr>
            <a:r>
              <a:rPr lang="fr-FR" sz="2600" dirty="0">
                <a:ea typeface="Open Sans" panose="020B0606030504020204" pitchFamily="34" charset="0"/>
                <a:cs typeface="Open Sans" panose="020B0606030504020204" pitchFamily="34" charset="0"/>
              </a:rPr>
              <a:t>Autres solutions</a:t>
            </a:r>
          </a:p>
          <a:p>
            <a:pPr>
              <a:spcBef>
                <a:spcPts val="0"/>
              </a:spcBef>
              <a:defRPr/>
            </a:pPr>
            <a:r>
              <a:rPr lang="fr-FR" sz="2600" dirty="0">
                <a:ea typeface="Open Sans" panose="020B0606030504020204" pitchFamily="34" charset="0"/>
                <a:cs typeface="Open Sans" panose="020B0606030504020204" pitchFamily="34" charset="0"/>
              </a:rPr>
              <a:t>Calendriers</a:t>
            </a:r>
          </a:p>
          <a:p>
            <a:pPr>
              <a:spcBef>
                <a:spcPts val="0"/>
              </a:spcBef>
              <a:defRPr/>
            </a:pPr>
            <a:r>
              <a:rPr lang="fr-FR" sz="2600" dirty="0">
                <a:ea typeface="Open Sans" panose="020B0606030504020204" pitchFamily="34" charset="0"/>
                <a:cs typeface="Open Sans" panose="020B0606030504020204" pitchFamily="34" charset="0"/>
              </a:rPr>
              <a:t>Pourquoi c'est important</a:t>
            </a:r>
            <a:endParaRPr lang="en-US" sz="2600" dirty="0">
              <a:ea typeface="Open Sans" panose="020B0606030504020204" pitchFamily="34" charset="0"/>
              <a:cs typeface="Open Sans" panose="020B0606030504020204" pitchFamily="34" charset="0"/>
            </a:endParaRPr>
          </a:p>
          <a:p>
            <a:pPr marL="0" indent="0">
              <a:buNone/>
            </a:pPr>
            <a:endParaRPr lang="en-US" sz="19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br>
              <a:rPr lang="en-US" sz="1900" dirty="0">
                <a:latin typeface="Open Sans" panose="020B0606030504020204" pitchFamily="34" charset="0"/>
                <a:ea typeface="Open Sans" panose="020B0606030504020204" pitchFamily="34" charset="0"/>
                <a:cs typeface="Open Sans" panose="020B0606030504020204" pitchFamily="34" charset="0"/>
              </a:rPr>
            </a:br>
            <a:endParaRPr lang="en-US" sz="1900" dirty="0">
              <a:latin typeface="Open Sans" panose="020B0606030504020204" pitchFamily="34" charset="0"/>
              <a:ea typeface="Open Sans" panose="020B0606030504020204" pitchFamily="34" charset="0"/>
              <a:cs typeface="Open Sans" panose="020B0606030504020204" pitchFamily="34" charset="0"/>
            </a:endParaRPr>
          </a:p>
          <a:p>
            <a:endParaRPr lang="en-CA" sz="1900" dirty="0"/>
          </a:p>
        </p:txBody>
      </p:sp>
      <p:pic>
        <p:nvPicPr>
          <p:cNvPr id="5" name="Content Placeholder 11" descr="Aerial view of a building&#10;&#10;AI-generated content may be incorrect.">
            <a:extLst>
              <a:ext uri="{FF2B5EF4-FFF2-40B4-BE49-F238E27FC236}">
                <a16:creationId xmlns:a16="http://schemas.microsoft.com/office/drawing/2014/main" id="{149B674E-C01A-14F7-EAC2-134BDE9B99D3}"/>
              </a:ext>
            </a:extLst>
          </p:cNvPr>
          <p:cNvPicPr>
            <a:picLocks noChangeAspect="1"/>
          </p:cNvPicPr>
          <p:nvPr/>
        </p:nvPicPr>
        <p:blipFill>
          <a:blip r:embed="rId4"/>
          <a:srcRect l="8938" r="3163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796E323A-8E8F-3BE5-C913-EB9B0C3CB74D}"/>
              </a:ext>
            </a:extLst>
          </p:cNvPr>
          <p:cNvSpPr>
            <a:spLocks noGrp="1"/>
          </p:cNvSpPr>
          <p:nvPr>
            <p:ph type="sldNum" sz="quarter" idx="12"/>
          </p:nvPr>
        </p:nvSpPr>
        <p:spPr>
          <a:xfrm>
            <a:off x="10439400" y="6356350"/>
            <a:ext cx="914400" cy="365125"/>
          </a:xfrm>
        </p:spPr>
        <p:txBody>
          <a:bodyPr>
            <a:normAutofit/>
          </a:bodyPr>
          <a:lstStyle/>
          <a:p>
            <a:pPr>
              <a:spcAft>
                <a:spcPts val="600"/>
              </a:spcAft>
            </a:pPr>
            <a:fld id="{7ECDE0AE-961E-47E6-9A4B-E4347256F6DA}" type="slidenum">
              <a:rPr lang="en-CA">
                <a:solidFill>
                  <a:srgbClr val="FFFFFF"/>
                </a:solidFill>
              </a:rPr>
              <a:pPr>
                <a:spcAft>
                  <a:spcPts val="600"/>
                </a:spcAft>
              </a:pPr>
              <a:t>3</a:t>
            </a:fld>
            <a:endParaRPr lang="en-CA">
              <a:solidFill>
                <a:srgbClr val="FFFFFF"/>
              </a:solidFill>
            </a:endParaRPr>
          </a:p>
        </p:txBody>
      </p:sp>
      <p:sp>
        <p:nvSpPr>
          <p:cNvPr id="6" name="Content Placeholder 2">
            <a:extLst>
              <a:ext uri="{FF2B5EF4-FFF2-40B4-BE49-F238E27FC236}">
                <a16:creationId xmlns:a16="http://schemas.microsoft.com/office/drawing/2014/main" id="{4C9EE1BC-482F-1AEF-39B3-F68013655A35}"/>
              </a:ext>
            </a:extLst>
          </p:cNvPr>
          <p:cNvSpPr txBox="1">
            <a:spLocks/>
          </p:cNvSpPr>
          <p:nvPr/>
        </p:nvSpPr>
        <p:spPr>
          <a:xfrm>
            <a:off x="2875543" y="1407097"/>
            <a:ext cx="5931571" cy="4949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US" sz="2000" dirty="0"/>
            </a:br>
            <a:br>
              <a:rPr lang="en-US" sz="2000" dirty="0"/>
            </a:br>
            <a:endParaRPr lang="en-US" sz="2000" dirty="0"/>
          </a:p>
        </p:txBody>
      </p:sp>
    </p:spTree>
    <p:extLst>
      <p:ext uri="{BB962C8B-B14F-4D97-AF65-F5344CB8AC3E}">
        <p14:creationId xmlns:p14="http://schemas.microsoft.com/office/powerpoint/2010/main" val="35987567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8FA2C-CBAE-A4A3-4808-3C81F6DAE1E0}"/>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4</a:t>
            </a:fld>
            <a:endParaRPr lang="en-CA" sz="1100">
              <a:solidFill>
                <a:schemeClr val="tx1">
                  <a:lumMod val="50000"/>
                  <a:lumOff val="50000"/>
                </a:schemeClr>
              </a:solidFill>
            </a:endParaRPr>
          </a:p>
        </p:txBody>
      </p:sp>
      <p:sp>
        <p:nvSpPr>
          <p:cNvPr id="5" name="Isosceles Triangle 4">
            <a:extLst>
              <a:ext uri="{FF2B5EF4-FFF2-40B4-BE49-F238E27FC236}">
                <a16:creationId xmlns:a16="http://schemas.microsoft.com/office/drawing/2014/main" id="{808DD7EE-2C98-78A5-7363-F478F9D529A8}"/>
              </a:ext>
            </a:extLst>
          </p:cNvPr>
          <p:cNvSpPr/>
          <p:nvPr/>
        </p:nvSpPr>
        <p:spPr>
          <a:xfrm rot="5400000">
            <a:off x="3675065" y="1992364"/>
            <a:ext cx="3470379" cy="33915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4">
            <a:extLst>
              <a:ext uri="{FF2B5EF4-FFF2-40B4-BE49-F238E27FC236}">
                <a16:creationId xmlns:a16="http://schemas.microsoft.com/office/drawing/2014/main" id="{B9F398B8-4CED-88E3-4578-415DFB8D561F}"/>
              </a:ext>
            </a:extLst>
          </p:cNvPr>
          <p:cNvSpPr txBox="1">
            <a:spLocks/>
          </p:cNvSpPr>
          <p:nvPr/>
        </p:nvSpPr>
        <p:spPr>
          <a:xfrm>
            <a:off x="666089" y="1946263"/>
            <a:ext cx="3391561" cy="617345"/>
          </a:xfrm>
          <a:prstGeom prst="rect">
            <a:avLst/>
          </a:prstGeom>
        </p:spPr>
        <p:txBody>
          <a:bodyPr lIns="91440" tIns="45720" rIns="91440" bIns="45720" anchor="t"/>
          <a:lstStyle>
            <a:defPPr>
              <a:defRPr lang="en-US"/>
            </a:defPPr>
            <a:lvl1pPr marL="285750" indent="-285750">
              <a:lnSpc>
                <a:spcPct val="90000"/>
              </a:lnSpc>
              <a:spcBef>
                <a:spcPts val="1000"/>
              </a:spcBef>
              <a:buClr>
                <a:schemeClr val="bg2"/>
              </a:buClr>
              <a:buFont typeface="Arial" panose="020B0604020202020204" pitchFamily="34" charset="0"/>
              <a:buChar char="•"/>
              <a:defRPr sz="2000">
                <a:latin typeface="Open Sans" panose="020B0604020202020204" charset="0"/>
                <a:ea typeface="Open Sans" panose="020B0604020202020204" charset="0"/>
                <a:cs typeface="Open Sans" panose="020B0604020202020204" charset="0"/>
              </a:defRPr>
            </a:lvl1pPr>
            <a:lvl2pPr indent="0">
              <a:lnSpc>
                <a:spcPct val="90000"/>
              </a:lnSpc>
              <a:spcBef>
                <a:spcPts val="500"/>
              </a:spcBef>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2pPr>
            <a:lvl3pPr indent="0">
              <a:lnSpc>
                <a:spcPct val="90000"/>
              </a:lnSpc>
              <a:spcBef>
                <a:spcPts val="500"/>
              </a:spcBef>
              <a:buFont typeface="Arial" panose="020B0604020202020204" pitchFamily="34" charset="0"/>
              <a:buNone/>
              <a:defRPr sz="2000">
                <a:latin typeface="Open Sans" panose="020B0606030504020204" pitchFamily="34" charset="0"/>
                <a:ea typeface="Open Sans" panose="020B0606030504020204" pitchFamily="34" charset="0"/>
                <a:cs typeface="Open Sans" panose="020B0606030504020204" pitchFamily="34" charset="0"/>
              </a:defRPr>
            </a:lvl3pPr>
            <a:lvl4pPr indent="0">
              <a:lnSpc>
                <a:spcPct val="90000"/>
              </a:lnSpc>
              <a:spcBef>
                <a:spcPts val="500"/>
              </a:spcBef>
              <a:buFont typeface="Arial" panose="020B0604020202020204" pitchFamily="34" charset="0"/>
              <a:buNone/>
              <a:defRPr>
                <a:latin typeface="Open Sans" panose="020B0606030504020204" pitchFamily="34" charset="0"/>
                <a:ea typeface="Open Sans" panose="020B0606030504020204" pitchFamily="34" charset="0"/>
                <a:cs typeface="Open Sans" panose="020B0606030504020204" pitchFamily="34" charset="0"/>
              </a:defRPr>
            </a:lvl4pPr>
            <a:lvl5pPr indent="0">
              <a:lnSpc>
                <a:spcPct val="90000"/>
              </a:lnSpc>
              <a:spcBef>
                <a:spcPts val="500"/>
              </a:spcBef>
              <a:buFont typeface="Arial" panose="020B0604020202020204" pitchFamily="34" charset="0"/>
              <a:buNone/>
              <a:defRPr>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Clr>
                <a:schemeClr val="accent2"/>
              </a:buClr>
              <a:buNone/>
            </a:pPr>
            <a:r>
              <a:rPr lang="en-US" sz="3600" b="1" dirty="0" err="1">
                <a:solidFill>
                  <a:schemeClr val="accent2"/>
                </a:solidFill>
                <a:latin typeface="Calibri   "/>
              </a:rPr>
              <a:t>Contexte</a:t>
            </a:r>
            <a:endParaRPr lang="en-CA" dirty="0"/>
          </a:p>
        </p:txBody>
      </p:sp>
      <p:sp>
        <p:nvSpPr>
          <p:cNvPr id="8" name="Title 1">
            <a:extLst>
              <a:ext uri="{FF2B5EF4-FFF2-40B4-BE49-F238E27FC236}">
                <a16:creationId xmlns:a16="http://schemas.microsoft.com/office/drawing/2014/main" id="{BD6A305B-302E-72C6-60E5-AE26AFEE2F2F}"/>
              </a:ext>
            </a:extLst>
          </p:cNvPr>
          <p:cNvSpPr txBox="1">
            <a:spLocks/>
          </p:cNvSpPr>
          <p:nvPr/>
        </p:nvSpPr>
        <p:spPr>
          <a:xfrm>
            <a:off x="838199" y="235202"/>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a typeface="Open Sans" panose="020B0604020202020204" charset="0"/>
                <a:cs typeface="Open Sans" panose="020B0604020202020204" charset="0"/>
              </a:rPr>
              <a:t>Aperçu du </a:t>
            </a:r>
            <a:r>
              <a:rPr lang="en-US" b="1" dirty="0" err="1">
                <a:solidFill>
                  <a:schemeClr val="bg1"/>
                </a:solidFill>
                <a:ea typeface="Open Sans" panose="020B0604020202020204" charset="0"/>
                <a:cs typeface="Open Sans" panose="020B0604020202020204" charset="0"/>
              </a:rPr>
              <a:t>projet</a:t>
            </a:r>
            <a:r>
              <a:rPr lang="en-US" b="1" dirty="0">
                <a:solidFill>
                  <a:schemeClr val="bg1"/>
                </a:solidFill>
                <a:ea typeface="Open Sans" panose="020B0604020202020204" charset="0"/>
                <a:cs typeface="Open Sans" panose="020B0604020202020204" charset="0"/>
              </a:rPr>
              <a:t> </a:t>
            </a:r>
            <a:r>
              <a:rPr lang="en-US" dirty="0">
                <a:solidFill>
                  <a:srgbClr val="FFFFFF"/>
                </a:solidFill>
              </a:rPr>
              <a:t>STATCOM</a:t>
            </a:r>
            <a:endParaRPr lang="en-CA" dirty="0">
              <a:solidFill>
                <a:schemeClr val="bg1"/>
              </a:solidFill>
            </a:endParaRPr>
          </a:p>
        </p:txBody>
      </p:sp>
      <p:graphicFrame>
        <p:nvGraphicFramePr>
          <p:cNvPr id="19" name="TextBox 2">
            <a:extLst>
              <a:ext uri="{FF2B5EF4-FFF2-40B4-BE49-F238E27FC236}">
                <a16:creationId xmlns:a16="http://schemas.microsoft.com/office/drawing/2014/main" id="{3048DA00-A52E-4E17-B9A0-EB947AB4E497}"/>
              </a:ext>
            </a:extLst>
          </p:cNvPr>
          <p:cNvGraphicFramePr/>
          <p:nvPr>
            <p:extLst>
              <p:ext uri="{D42A27DB-BD31-4B8C-83A1-F6EECF244321}">
                <p14:modId xmlns:p14="http://schemas.microsoft.com/office/powerpoint/2010/main" val="3461661123"/>
              </p:ext>
            </p:extLst>
          </p:nvPr>
        </p:nvGraphicFramePr>
        <p:xfrm>
          <a:off x="-52915" y="1734812"/>
          <a:ext cx="12203148" cy="5121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8577210"/>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B6779C-E168-F381-058E-E14816E4715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DFC0CC-B543-3406-FBB8-BB15E5295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04F817-D1A6-BAF9-9D9C-9CF410AF6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D09CF4-1E6F-B7F7-B0D8-DE25351BD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043726-891A-889B-5C5C-6B3330917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EC22B5-D2B4-4E0F-9AA4-E0931C5DA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02840B-C2F1-CA92-AD6F-5C7CE298E3A6}"/>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5</a:t>
            </a:fld>
            <a:endParaRPr lang="en-CA" sz="1100">
              <a:solidFill>
                <a:schemeClr val="tx1">
                  <a:lumMod val="50000"/>
                  <a:lumOff val="50000"/>
                </a:schemeClr>
              </a:solidFill>
            </a:endParaRPr>
          </a:p>
        </p:txBody>
      </p:sp>
      <p:sp>
        <p:nvSpPr>
          <p:cNvPr id="5" name="Isosceles Triangle 4">
            <a:extLst>
              <a:ext uri="{FF2B5EF4-FFF2-40B4-BE49-F238E27FC236}">
                <a16:creationId xmlns:a16="http://schemas.microsoft.com/office/drawing/2014/main" id="{5E07ABFD-231E-837C-24BB-DD760B315EA4}"/>
              </a:ext>
            </a:extLst>
          </p:cNvPr>
          <p:cNvSpPr/>
          <p:nvPr/>
        </p:nvSpPr>
        <p:spPr>
          <a:xfrm rot="5400000">
            <a:off x="3675065" y="1992364"/>
            <a:ext cx="3470379" cy="33915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64C9AE7C-E209-0214-AEB2-F462A8571044}"/>
              </a:ext>
            </a:extLst>
          </p:cNvPr>
          <p:cNvSpPr txBox="1">
            <a:spLocks/>
          </p:cNvSpPr>
          <p:nvPr/>
        </p:nvSpPr>
        <p:spPr>
          <a:xfrm>
            <a:off x="838199" y="235202"/>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FFFFF"/>
                </a:solidFill>
              </a:rPr>
              <a:t>Aperçu du </a:t>
            </a:r>
            <a:r>
              <a:rPr lang="en-US" sz="4000" dirty="0" err="1">
                <a:solidFill>
                  <a:srgbClr val="FFFFFF"/>
                </a:solidFill>
              </a:rPr>
              <a:t>projet</a:t>
            </a:r>
            <a:r>
              <a:rPr lang="en-US" sz="4000" dirty="0">
                <a:solidFill>
                  <a:srgbClr val="FFFFFF"/>
                </a:solidFill>
              </a:rPr>
              <a:t> STATCOM</a:t>
            </a:r>
            <a:endParaRPr lang="en-CA" sz="4000" dirty="0">
              <a:solidFill>
                <a:srgbClr val="FFFFFF"/>
              </a:solidFill>
            </a:endParaRPr>
          </a:p>
        </p:txBody>
      </p:sp>
      <p:sp>
        <p:nvSpPr>
          <p:cNvPr id="3" name="TextBox 2">
            <a:extLst>
              <a:ext uri="{FF2B5EF4-FFF2-40B4-BE49-F238E27FC236}">
                <a16:creationId xmlns:a16="http://schemas.microsoft.com/office/drawing/2014/main" id="{680A868B-9245-9FED-CB61-AFB59CF6CA33}"/>
              </a:ext>
            </a:extLst>
          </p:cNvPr>
          <p:cNvSpPr txBox="1"/>
          <p:nvPr/>
        </p:nvSpPr>
        <p:spPr>
          <a:xfrm>
            <a:off x="459350" y="2130715"/>
            <a:ext cx="4795556" cy="646331"/>
          </a:xfrm>
          <a:prstGeom prst="rect">
            <a:avLst/>
          </a:prstGeom>
          <a:noFill/>
        </p:spPr>
        <p:txBody>
          <a:bodyPr wrap="square">
            <a:spAutoFit/>
          </a:bodyPr>
          <a:lstStyle/>
          <a:p>
            <a:r>
              <a:rPr lang="en-US" sz="3600" b="1" dirty="0">
                <a:solidFill>
                  <a:schemeClr val="accent2"/>
                </a:solidFill>
                <a:latin typeface="Calibri   "/>
              </a:rPr>
              <a:t>Situation </a:t>
            </a:r>
            <a:r>
              <a:rPr lang="en-US" sz="3600" b="1" dirty="0" err="1">
                <a:solidFill>
                  <a:schemeClr val="accent2"/>
                </a:solidFill>
                <a:latin typeface="Calibri   "/>
              </a:rPr>
              <a:t>actuelle</a:t>
            </a:r>
            <a:endParaRPr lang="en-CA" sz="3600" dirty="0"/>
          </a:p>
        </p:txBody>
      </p:sp>
      <p:graphicFrame>
        <p:nvGraphicFramePr>
          <p:cNvPr id="19" name="Text Placeholder 4">
            <a:extLst>
              <a:ext uri="{FF2B5EF4-FFF2-40B4-BE49-F238E27FC236}">
                <a16:creationId xmlns:a16="http://schemas.microsoft.com/office/drawing/2014/main" id="{055AAC17-168D-B5E5-E308-7AB8406E7CD1}"/>
              </a:ext>
            </a:extLst>
          </p:cNvPr>
          <p:cNvGraphicFramePr/>
          <p:nvPr>
            <p:extLst>
              <p:ext uri="{D42A27DB-BD31-4B8C-83A1-F6EECF244321}">
                <p14:modId xmlns:p14="http://schemas.microsoft.com/office/powerpoint/2010/main" val="825440034"/>
              </p:ext>
            </p:extLst>
          </p:nvPr>
        </p:nvGraphicFramePr>
        <p:xfrm>
          <a:off x="422791" y="2777045"/>
          <a:ext cx="9876909" cy="3678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677621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4F2C8F-B029-3650-1906-1791A27EF8F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778A2-00CB-0BB7-28E8-DE9E59C36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9A831F-ECAF-80BF-5770-E3C74BF9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5F7141-E050-D557-FDBD-E30F81EEF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A39F2E-336B-7D59-604E-8C8AB9CEA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3D0BC6-75D7-A786-6CF4-2BC89264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5047236-CAAF-DB75-3749-BC1DE67FA77C}"/>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6</a:t>
            </a:fld>
            <a:endParaRPr lang="en-CA" sz="1100">
              <a:solidFill>
                <a:schemeClr val="tx1">
                  <a:lumMod val="50000"/>
                  <a:lumOff val="50000"/>
                </a:schemeClr>
              </a:solidFill>
            </a:endParaRPr>
          </a:p>
        </p:txBody>
      </p:sp>
      <p:sp>
        <p:nvSpPr>
          <p:cNvPr id="5" name="Isosceles Triangle 4">
            <a:extLst>
              <a:ext uri="{FF2B5EF4-FFF2-40B4-BE49-F238E27FC236}">
                <a16:creationId xmlns:a16="http://schemas.microsoft.com/office/drawing/2014/main" id="{95861946-6E34-2F90-6C39-CBFCA38CA94A}"/>
              </a:ext>
            </a:extLst>
          </p:cNvPr>
          <p:cNvSpPr/>
          <p:nvPr/>
        </p:nvSpPr>
        <p:spPr>
          <a:xfrm rot="5400000">
            <a:off x="3675065" y="1992364"/>
            <a:ext cx="3470379" cy="33915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845CB012-8665-A0A0-BC77-A2E0F976C37E}"/>
              </a:ext>
            </a:extLst>
          </p:cNvPr>
          <p:cNvSpPr txBox="1">
            <a:spLocks/>
          </p:cNvSpPr>
          <p:nvPr/>
        </p:nvSpPr>
        <p:spPr>
          <a:xfrm>
            <a:off x="838199" y="235202"/>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FFFFF"/>
                </a:solidFill>
              </a:rPr>
              <a:t>Aperçu du </a:t>
            </a:r>
            <a:r>
              <a:rPr lang="en-US" sz="4000" dirty="0" err="1">
                <a:solidFill>
                  <a:srgbClr val="FFFFFF"/>
                </a:solidFill>
              </a:rPr>
              <a:t>projet</a:t>
            </a:r>
            <a:r>
              <a:rPr lang="en-US" sz="4000" dirty="0">
                <a:solidFill>
                  <a:srgbClr val="FFFFFF"/>
                </a:solidFill>
              </a:rPr>
              <a:t> STATCOM</a:t>
            </a:r>
            <a:endParaRPr lang="en-CA" sz="4000" dirty="0">
              <a:solidFill>
                <a:srgbClr val="FFFFFF"/>
              </a:solidFill>
            </a:endParaRPr>
          </a:p>
        </p:txBody>
      </p:sp>
      <p:sp>
        <p:nvSpPr>
          <p:cNvPr id="6" name="TextBox 5">
            <a:extLst>
              <a:ext uri="{FF2B5EF4-FFF2-40B4-BE49-F238E27FC236}">
                <a16:creationId xmlns:a16="http://schemas.microsoft.com/office/drawing/2014/main" id="{95AE388A-DEF3-3BD7-764C-A7E7A3456825}"/>
              </a:ext>
            </a:extLst>
          </p:cNvPr>
          <p:cNvSpPr txBox="1"/>
          <p:nvPr/>
        </p:nvSpPr>
        <p:spPr>
          <a:xfrm>
            <a:off x="482890" y="2130125"/>
            <a:ext cx="6096000" cy="646331"/>
          </a:xfrm>
          <a:prstGeom prst="rect">
            <a:avLst/>
          </a:prstGeom>
          <a:noFill/>
        </p:spPr>
        <p:txBody>
          <a:bodyPr wrap="square">
            <a:spAutoFit/>
          </a:bodyPr>
          <a:lstStyle/>
          <a:p>
            <a:r>
              <a:rPr lang="en-US" sz="3600" b="1" dirty="0" err="1">
                <a:solidFill>
                  <a:schemeClr val="accent2"/>
                </a:solidFill>
                <a:latin typeface="Calibri   "/>
              </a:rPr>
              <a:t>Avantages</a:t>
            </a:r>
            <a:endParaRPr lang="en-CA" sz="3600" dirty="0"/>
          </a:p>
        </p:txBody>
      </p:sp>
      <p:graphicFrame>
        <p:nvGraphicFramePr>
          <p:cNvPr id="19" name="TextBox 15">
            <a:extLst>
              <a:ext uri="{FF2B5EF4-FFF2-40B4-BE49-F238E27FC236}">
                <a16:creationId xmlns:a16="http://schemas.microsoft.com/office/drawing/2014/main" id="{40079543-90C8-B04D-17ED-F9090614AD98}"/>
              </a:ext>
            </a:extLst>
          </p:cNvPr>
          <p:cNvGraphicFramePr/>
          <p:nvPr>
            <p:extLst>
              <p:ext uri="{D42A27DB-BD31-4B8C-83A1-F6EECF244321}">
                <p14:modId xmlns:p14="http://schemas.microsoft.com/office/powerpoint/2010/main" val="965009680"/>
              </p:ext>
            </p:extLst>
          </p:nvPr>
        </p:nvGraphicFramePr>
        <p:xfrm>
          <a:off x="459350" y="3162222"/>
          <a:ext cx="11179444" cy="3293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238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E41A97-DF15-D186-DCCC-2D9C6A8A7ED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ADF42D-5425-F26C-BB3F-94B7EE14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22B751-C780-F96A-1E5B-6F09ABA81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CEA521-3DBE-30C3-E2BA-E2B05658D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74DDE9-DE42-0691-15BC-4AA00F431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40440E-33AB-5166-55F2-4E99D0929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D5EFEF1-0607-4F75-A23D-9C2687286DE0}"/>
              </a:ext>
            </a:extLst>
          </p:cNvPr>
          <p:cNvSpPr>
            <a:spLocks noGrp="1"/>
          </p:cNvSpPr>
          <p:nvPr>
            <p:ph type="sldNum" sz="quarter" idx="12"/>
          </p:nvPr>
        </p:nvSpPr>
        <p:spPr>
          <a:xfrm>
            <a:off x="11704320" y="6455431"/>
            <a:ext cx="445913" cy="365125"/>
          </a:xfrm>
        </p:spPr>
        <p:txBody>
          <a:bodyPr>
            <a:normAutofit/>
          </a:bodyPr>
          <a:lstStyle/>
          <a:p>
            <a:pPr>
              <a:spcAft>
                <a:spcPts val="600"/>
              </a:spcAft>
            </a:pPr>
            <a:fld id="{7ECDE0AE-961E-47E6-9A4B-E4347256F6DA}" type="slidenum">
              <a:rPr lang="en-CA" sz="1100">
                <a:solidFill>
                  <a:schemeClr val="tx1">
                    <a:lumMod val="50000"/>
                    <a:lumOff val="50000"/>
                  </a:schemeClr>
                </a:solidFill>
              </a:rPr>
              <a:pPr>
                <a:spcAft>
                  <a:spcPts val="600"/>
                </a:spcAft>
              </a:pPr>
              <a:t>7</a:t>
            </a:fld>
            <a:endParaRPr lang="en-CA" sz="1100">
              <a:solidFill>
                <a:schemeClr val="tx1">
                  <a:lumMod val="50000"/>
                  <a:lumOff val="50000"/>
                </a:schemeClr>
              </a:solidFill>
            </a:endParaRPr>
          </a:p>
        </p:txBody>
      </p:sp>
      <p:sp>
        <p:nvSpPr>
          <p:cNvPr id="5" name="Isosceles Triangle 4">
            <a:extLst>
              <a:ext uri="{FF2B5EF4-FFF2-40B4-BE49-F238E27FC236}">
                <a16:creationId xmlns:a16="http://schemas.microsoft.com/office/drawing/2014/main" id="{93E9CB5D-5538-CE2E-6737-ED9C6CFC73EC}"/>
              </a:ext>
            </a:extLst>
          </p:cNvPr>
          <p:cNvSpPr/>
          <p:nvPr/>
        </p:nvSpPr>
        <p:spPr>
          <a:xfrm rot="5400000">
            <a:off x="3675065" y="1992364"/>
            <a:ext cx="3470379" cy="33915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1">
            <a:extLst>
              <a:ext uri="{FF2B5EF4-FFF2-40B4-BE49-F238E27FC236}">
                <a16:creationId xmlns:a16="http://schemas.microsoft.com/office/drawing/2014/main" id="{367F341F-3541-E32C-1636-749C34718CE9}"/>
              </a:ext>
            </a:extLst>
          </p:cNvPr>
          <p:cNvSpPr txBox="1">
            <a:spLocks/>
          </p:cNvSpPr>
          <p:nvPr/>
        </p:nvSpPr>
        <p:spPr>
          <a:xfrm>
            <a:off x="838199" y="235202"/>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FFFFF"/>
                </a:solidFill>
              </a:rPr>
              <a:t>Aperçu du </a:t>
            </a:r>
            <a:r>
              <a:rPr lang="en-US" sz="4000" dirty="0" err="1">
                <a:solidFill>
                  <a:srgbClr val="FFFFFF"/>
                </a:solidFill>
              </a:rPr>
              <a:t>projet</a:t>
            </a:r>
            <a:r>
              <a:rPr lang="en-US" sz="4000" dirty="0">
                <a:solidFill>
                  <a:srgbClr val="FFFFFF"/>
                </a:solidFill>
              </a:rPr>
              <a:t> STATCOM</a:t>
            </a:r>
            <a:endParaRPr lang="en-CA" sz="4000" dirty="0">
              <a:solidFill>
                <a:srgbClr val="FFFFFF"/>
              </a:solidFill>
            </a:endParaRPr>
          </a:p>
        </p:txBody>
      </p:sp>
      <p:sp>
        <p:nvSpPr>
          <p:cNvPr id="6" name="TextBox 5">
            <a:extLst>
              <a:ext uri="{FF2B5EF4-FFF2-40B4-BE49-F238E27FC236}">
                <a16:creationId xmlns:a16="http://schemas.microsoft.com/office/drawing/2014/main" id="{1D66BBB2-68CD-C66E-D788-B448236C16C3}"/>
              </a:ext>
            </a:extLst>
          </p:cNvPr>
          <p:cNvSpPr txBox="1"/>
          <p:nvPr/>
        </p:nvSpPr>
        <p:spPr>
          <a:xfrm>
            <a:off x="665445" y="1951716"/>
            <a:ext cx="6098058" cy="646331"/>
          </a:xfrm>
          <a:prstGeom prst="rect">
            <a:avLst/>
          </a:prstGeom>
          <a:noFill/>
        </p:spPr>
        <p:txBody>
          <a:bodyPr wrap="square">
            <a:spAutoFit/>
          </a:bodyPr>
          <a:lstStyle/>
          <a:p>
            <a:r>
              <a:rPr lang="en-US" sz="3600" b="1" dirty="0" err="1">
                <a:solidFill>
                  <a:schemeClr val="accent2"/>
                </a:solidFill>
                <a:latin typeface="Calibri   "/>
              </a:rPr>
              <a:t>Risques</a:t>
            </a:r>
            <a:r>
              <a:rPr lang="en-US" sz="3600" b="1" dirty="0">
                <a:solidFill>
                  <a:schemeClr val="accent2"/>
                </a:solidFill>
                <a:latin typeface="Calibri   "/>
              </a:rPr>
              <a:t> sans STATCOM</a:t>
            </a:r>
            <a:endParaRPr lang="en-CA" sz="3600" dirty="0"/>
          </a:p>
        </p:txBody>
      </p:sp>
      <p:graphicFrame>
        <p:nvGraphicFramePr>
          <p:cNvPr id="21" name="Text Placeholder 4">
            <a:extLst>
              <a:ext uri="{FF2B5EF4-FFF2-40B4-BE49-F238E27FC236}">
                <a16:creationId xmlns:a16="http://schemas.microsoft.com/office/drawing/2014/main" id="{54779FC6-0345-E6EE-274E-0FCB2B69F97F}"/>
              </a:ext>
            </a:extLst>
          </p:cNvPr>
          <p:cNvGraphicFramePr/>
          <p:nvPr>
            <p:extLst>
              <p:ext uri="{D42A27DB-BD31-4B8C-83A1-F6EECF244321}">
                <p14:modId xmlns:p14="http://schemas.microsoft.com/office/powerpoint/2010/main" val="2394077207"/>
              </p:ext>
            </p:extLst>
          </p:nvPr>
        </p:nvGraphicFramePr>
        <p:xfrm>
          <a:off x="838198" y="3133545"/>
          <a:ext cx="10011033" cy="3470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500759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EC7376-A0BD-012B-1377-230DF12C2407}"/>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927F80A8-FEA2-2FFF-388D-B11972CC2DC4}"/>
              </a:ext>
            </a:extLst>
          </p:cNvPr>
          <p:cNvSpPr txBox="1">
            <a:spLocks/>
          </p:cNvSpPr>
          <p:nvPr/>
        </p:nvSpPr>
        <p:spPr>
          <a:xfrm>
            <a:off x="630936" y="640080"/>
            <a:ext cx="4818888" cy="148132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ct val="0"/>
              </a:spcBef>
              <a:spcAft>
                <a:spcPts val="600"/>
              </a:spcAft>
              <a:buClrTx/>
              <a:buSzTx/>
              <a:tabLst/>
              <a:defRPr/>
            </a:pPr>
            <a:r>
              <a:rPr kumimoji="0" lang="en-US" sz="5000" b="1" i="0" u="none" strike="noStrike" kern="1200" cap="none" spc="0" normalizeH="0" baseline="0" noProof="0">
                <a:ln>
                  <a:noFill/>
                </a:ln>
                <a:solidFill>
                  <a:schemeClr val="tx1"/>
                </a:solidFill>
                <a:effectLst/>
                <a:uLnTx/>
                <a:uFillTx/>
                <a:latin typeface="+mj-lt"/>
                <a:ea typeface="+mj-ea"/>
                <a:cs typeface="+mj-cs"/>
              </a:rPr>
              <a:t>By the numbers…</a:t>
            </a:r>
          </a:p>
        </p:txBody>
      </p:sp>
      <p:sp>
        <p:nvSpPr>
          <p:cNvPr id="4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D70B816-4667-D029-CE9F-A9B75F591688}"/>
              </a:ext>
            </a:extLst>
          </p:cNvPr>
          <p:cNvSpPr txBox="1">
            <a:spLocks/>
          </p:cNvSpPr>
          <p:nvPr/>
        </p:nvSpPr>
        <p:spPr>
          <a:xfrm>
            <a:off x="1164544" y="2309970"/>
            <a:ext cx="4286932" cy="22554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40000"/>
              </a:lnSpc>
              <a:defRPr/>
            </a:pPr>
            <a:endParaRPr kumimoji="0" lang="en-CA" sz="2600" i="0" u="none" strike="noStrike" kern="1200" cap="none" spc="0" normalizeH="0" baseline="0" noProof="0" dirty="0">
              <a:ln>
                <a:noFill/>
              </a:ln>
              <a:effectLst/>
              <a:uLnTx/>
              <a:uFillTx/>
              <a:latin typeface="Calibri   "/>
            </a:endParaRPr>
          </a:p>
        </p:txBody>
      </p:sp>
      <p:sp>
        <p:nvSpPr>
          <p:cNvPr id="2" name="Rectangle 1">
            <a:extLst>
              <a:ext uri="{FF2B5EF4-FFF2-40B4-BE49-F238E27FC236}">
                <a16:creationId xmlns:a16="http://schemas.microsoft.com/office/drawing/2014/main" id="{1541694F-2046-0D50-7F3A-51757B63CEF1}"/>
              </a:ext>
            </a:extLst>
          </p:cNvPr>
          <p:cNvSpPr/>
          <p:nvPr/>
        </p:nvSpPr>
        <p:spPr>
          <a:xfrm>
            <a:off x="0" y="91480"/>
            <a:ext cx="12192000" cy="6875363"/>
          </a:xfrm>
          <a:prstGeom prst="rect">
            <a:avLst/>
          </a:prstGeom>
          <a:solidFill>
            <a:srgbClr val="CC611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F0083093-DF0E-967E-1691-68EDDF0DD7C3}"/>
              </a:ext>
            </a:extLst>
          </p:cNvPr>
          <p:cNvGrpSpPr/>
          <p:nvPr/>
        </p:nvGrpSpPr>
        <p:grpSpPr>
          <a:xfrm>
            <a:off x="6099048" y="2920116"/>
            <a:ext cx="5458965" cy="1017767"/>
            <a:chOff x="402280" y="6105231"/>
            <a:chExt cx="2196167" cy="409452"/>
          </a:xfrm>
        </p:grpSpPr>
        <p:sp>
          <p:nvSpPr>
            <p:cNvPr id="5" name="Freeform 4">
              <a:extLst>
                <a:ext uri="{FF2B5EF4-FFF2-40B4-BE49-F238E27FC236}">
                  <a16:creationId xmlns:a16="http://schemas.microsoft.com/office/drawing/2014/main" id="{41EE0C34-F425-E3FE-566D-0346042F9EAA}"/>
                </a:ext>
              </a:extLst>
            </p:cNvPr>
            <p:cNvSpPr/>
            <p:nvPr/>
          </p:nvSpPr>
          <p:spPr>
            <a:xfrm>
              <a:off x="627869" y="6105231"/>
              <a:ext cx="348240" cy="354166"/>
            </a:xfrm>
            <a:custGeom>
              <a:avLst/>
              <a:gdLst>
                <a:gd name="connsiteX0" fmla="*/ 687 w 474958"/>
                <a:gd name="connsiteY0" fmla="*/ 192933 h 483041"/>
                <a:gd name="connsiteX1" fmla="*/ 83728 w 474958"/>
                <a:gd name="connsiteY1" fmla="*/ 159834 h 483041"/>
                <a:gd name="connsiteX2" fmla="*/ 204500 w 474958"/>
                <a:gd name="connsiteY2" fmla="*/ 279311 h 483041"/>
                <a:gd name="connsiteX3" fmla="*/ 83728 w 474958"/>
                <a:gd name="connsiteY3" fmla="*/ 279311 h 483041"/>
                <a:gd name="connsiteX4" fmla="*/ 278903 w 474958"/>
                <a:gd name="connsiteY4" fmla="*/ 483042 h 483041"/>
                <a:gd name="connsiteX5" fmla="*/ 474958 w 474958"/>
                <a:gd name="connsiteY5" fmla="*/ 279311 h 483041"/>
                <a:gd name="connsiteX6" fmla="*/ 363707 w 474958"/>
                <a:gd name="connsiteY6" fmla="*/ 279311 h 483041"/>
                <a:gd name="connsiteX7" fmla="*/ 83552 w 474958"/>
                <a:gd name="connsiteY7" fmla="*/ 0 h 483041"/>
                <a:gd name="connsiteX8" fmla="*/ 863 w 474958"/>
                <a:gd name="connsiteY8" fmla="*/ 11859 h 483041"/>
                <a:gd name="connsiteX9" fmla="*/ 511 w 474958"/>
                <a:gd name="connsiteY9" fmla="*/ 193110 h 483041"/>
                <a:gd name="connsiteX10" fmla="*/ 511 w 474958"/>
                <a:gd name="connsiteY10" fmla="*/ 193110 h 4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958" h="483041">
                  <a:moveTo>
                    <a:pt x="687" y="192933"/>
                  </a:moveTo>
                  <a:cubicBezTo>
                    <a:pt x="22373" y="172401"/>
                    <a:pt x="51640" y="159834"/>
                    <a:pt x="83728" y="159834"/>
                  </a:cubicBezTo>
                  <a:cubicBezTo>
                    <a:pt x="150550" y="159834"/>
                    <a:pt x="204500" y="212227"/>
                    <a:pt x="204500" y="279311"/>
                  </a:cubicBezTo>
                  <a:lnTo>
                    <a:pt x="83728" y="279311"/>
                  </a:lnTo>
                  <a:lnTo>
                    <a:pt x="278903" y="483042"/>
                  </a:lnTo>
                  <a:lnTo>
                    <a:pt x="474958" y="279311"/>
                  </a:lnTo>
                  <a:lnTo>
                    <a:pt x="363707" y="279311"/>
                  </a:lnTo>
                  <a:cubicBezTo>
                    <a:pt x="363707" y="124079"/>
                    <a:pt x="238351" y="0"/>
                    <a:pt x="83552" y="0"/>
                  </a:cubicBezTo>
                  <a:cubicBezTo>
                    <a:pt x="55519" y="0"/>
                    <a:pt x="26604" y="4248"/>
                    <a:pt x="863" y="11859"/>
                  </a:cubicBezTo>
                  <a:cubicBezTo>
                    <a:pt x="-18" y="12036"/>
                    <a:pt x="-371" y="193818"/>
                    <a:pt x="511" y="193110"/>
                  </a:cubicBezTo>
                  <a:lnTo>
                    <a:pt x="511" y="193110"/>
                  </a:lnTo>
                  <a:close/>
                </a:path>
              </a:pathLst>
            </a:custGeom>
            <a:solidFill>
              <a:schemeClr val="bg1"/>
            </a:solidFill>
            <a:ln w="0" cap="flat">
              <a:noFill/>
              <a:prstDash val="solid"/>
              <a:miter/>
            </a:ln>
          </p:spPr>
          <p:txBody>
            <a:bodyPr rtlCol="0" anchor="ctr"/>
            <a:lstStyle/>
            <a:p>
              <a:endParaRPr lang="en-US">
                <a:solidFill>
                  <a:srgbClr val="CC6118"/>
                </a:solidFill>
                <a:latin typeface="Open Sans" panose="020B0606030504020204" pitchFamily="34" charset="0"/>
              </a:endParaRPr>
            </a:p>
          </p:txBody>
        </p:sp>
        <p:sp>
          <p:nvSpPr>
            <p:cNvPr id="6" name="Freeform 5">
              <a:extLst>
                <a:ext uri="{FF2B5EF4-FFF2-40B4-BE49-F238E27FC236}">
                  <a16:creationId xmlns:a16="http://schemas.microsoft.com/office/drawing/2014/main" id="{916BA1A4-4E88-6E1E-68FE-DA9ECEA784F3}"/>
                </a:ext>
              </a:extLst>
            </p:cNvPr>
            <p:cNvSpPr/>
            <p:nvPr/>
          </p:nvSpPr>
          <p:spPr>
            <a:xfrm>
              <a:off x="402280" y="6160517"/>
              <a:ext cx="347477" cy="354166"/>
            </a:xfrm>
            <a:custGeom>
              <a:avLst/>
              <a:gdLst>
                <a:gd name="connsiteX0" fmla="*/ 473919 w 473918"/>
                <a:gd name="connsiteY0" fmla="*/ 289577 h 483041"/>
                <a:gd name="connsiteX1" fmla="*/ 391406 w 473918"/>
                <a:gd name="connsiteY1" fmla="*/ 323208 h 483041"/>
                <a:gd name="connsiteX2" fmla="*/ 270634 w 473918"/>
                <a:gd name="connsiteY2" fmla="*/ 203908 h 483041"/>
                <a:gd name="connsiteX3" fmla="*/ 391406 w 473918"/>
                <a:gd name="connsiteY3" fmla="*/ 203908 h 483041"/>
                <a:gd name="connsiteX4" fmla="*/ 196056 w 473918"/>
                <a:gd name="connsiteY4" fmla="*/ 0 h 483041"/>
                <a:gd name="connsiteX5" fmla="*/ 0 w 473918"/>
                <a:gd name="connsiteY5" fmla="*/ 203731 h 483041"/>
                <a:gd name="connsiteX6" fmla="*/ 111075 w 473918"/>
                <a:gd name="connsiteY6" fmla="*/ 203731 h 483041"/>
                <a:gd name="connsiteX7" fmla="*/ 391230 w 473918"/>
                <a:gd name="connsiteY7" fmla="*/ 483042 h 483041"/>
                <a:gd name="connsiteX8" fmla="*/ 473566 w 473918"/>
                <a:gd name="connsiteY8" fmla="*/ 472244 h 483041"/>
                <a:gd name="connsiteX9" fmla="*/ 473566 w 473918"/>
                <a:gd name="connsiteY9" fmla="*/ 289400 h 483041"/>
                <a:gd name="connsiteX10" fmla="*/ 473566 w 473918"/>
                <a:gd name="connsiteY10" fmla="*/ 289400 h 4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18" h="483041">
                  <a:moveTo>
                    <a:pt x="473919" y="289577"/>
                  </a:moveTo>
                  <a:cubicBezTo>
                    <a:pt x="473037" y="290639"/>
                    <a:pt x="432133" y="322677"/>
                    <a:pt x="391406" y="323208"/>
                  </a:cubicBezTo>
                  <a:cubicBezTo>
                    <a:pt x="324761" y="324093"/>
                    <a:pt x="270634" y="270815"/>
                    <a:pt x="270634" y="203908"/>
                  </a:cubicBezTo>
                  <a:lnTo>
                    <a:pt x="391406" y="203908"/>
                  </a:lnTo>
                  <a:lnTo>
                    <a:pt x="196056" y="0"/>
                  </a:lnTo>
                  <a:lnTo>
                    <a:pt x="0" y="203731"/>
                  </a:lnTo>
                  <a:lnTo>
                    <a:pt x="111075" y="203731"/>
                  </a:lnTo>
                  <a:cubicBezTo>
                    <a:pt x="111075" y="358962"/>
                    <a:pt x="236607" y="483042"/>
                    <a:pt x="391230" y="483042"/>
                  </a:cubicBezTo>
                  <a:cubicBezTo>
                    <a:pt x="418558" y="483042"/>
                    <a:pt x="471979" y="472775"/>
                    <a:pt x="473566" y="472244"/>
                  </a:cubicBezTo>
                  <a:lnTo>
                    <a:pt x="473566" y="289400"/>
                  </a:lnTo>
                  <a:lnTo>
                    <a:pt x="473566" y="289400"/>
                  </a:lnTo>
                  <a:close/>
                </a:path>
              </a:pathLst>
            </a:custGeom>
            <a:solidFill>
              <a:schemeClr val="bg1"/>
            </a:solidFill>
            <a:ln w="0" cap="flat">
              <a:noFill/>
              <a:prstDash val="solid"/>
              <a:miter/>
            </a:ln>
          </p:spPr>
          <p:txBody>
            <a:bodyPr rtlCol="0" anchor="ctr"/>
            <a:lstStyle/>
            <a:p>
              <a:endParaRPr lang="en-US">
                <a:solidFill>
                  <a:srgbClr val="CC6118"/>
                </a:solidFill>
                <a:latin typeface="Open Sans" panose="020B0606030504020204" pitchFamily="34" charset="0"/>
              </a:endParaRPr>
            </a:p>
          </p:txBody>
        </p:sp>
        <p:sp>
          <p:nvSpPr>
            <p:cNvPr id="9" name="Freeform 8">
              <a:extLst>
                <a:ext uri="{FF2B5EF4-FFF2-40B4-BE49-F238E27FC236}">
                  <a16:creationId xmlns:a16="http://schemas.microsoft.com/office/drawing/2014/main" id="{EC805C4D-52F3-D700-0A4D-4E3A55DF1714}"/>
                </a:ext>
              </a:extLst>
            </p:cNvPr>
            <p:cNvSpPr/>
            <p:nvPr/>
          </p:nvSpPr>
          <p:spPr>
            <a:xfrm>
              <a:off x="1077586" y="6219176"/>
              <a:ext cx="91652" cy="157551"/>
            </a:xfrm>
            <a:custGeom>
              <a:avLst/>
              <a:gdLst>
                <a:gd name="connsiteX0" fmla="*/ 68584 w 125003"/>
                <a:gd name="connsiteY0" fmla="*/ 32923 h 214881"/>
                <a:gd name="connsiteX1" fmla="*/ 41785 w 125003"/>
                <a:gd name="connsiteY1" fmla="*/ 32923 h 214881"/>
                <a:gd name="connsiteX2" fmla="*/ 65411 w 125003"/>
                <a:gd name="connsiteY2" fmla="*/ 0 h 214881"/>
                <a:gd name="connsiteX3" fmla="*/ 112661 w 125003"/>
                <a:gd name="connsiteY3" fmla="*/ 0 h 214881"/>
                <a:gd name="connsiteX4" fmla="*/ 112661 w 125003"/>
                <a:gd name="connsiteY4" fmla="*/ 531 h 214881"/>
                <a:gd name="connsiteX5" fmla="*/ 68584 w 125003"/>
                <a:gd name="connsiteY5" fmla="*/ 32923 h 214881"/>
                <a:gd name="connsiteX6" fmla="*/ 68584 w 125003"/>
                <a:gd name="connsiteY6" fmla="*/ 32923 h 214881"/>
                <a:gd name="connsiteX7" fmla="*/ 0 w 125003"/>
                <a:gd name="connsiteY7" fmla="*/ 214705 h 214881"/>
                <a:gd name="connsiteX8" fmla="*/ 0 w 125003"/>
                <a:gd name="connsiteY8" fmla="*/ 50269 h 214881"/>
                <a:gd name="connsiteX9" fmla="*/ 125003 w 125003"/>
                <a:gd name="connsiteY9" fmla="*/ 50269 h 214881"/>
                <a:gd name="connsiteX10" fmla="*/ 125003 w 125003"/>
                <a:gd name="connsiteY10" fmla="*/ 82306 h 214881"/>
                <a:gd name="connsiteX11" fmla="*/ 45488 w 125003"/>
                <a:gd name="connsiteY11" fmla="*/ 82306 h 214881"/>
                <a:gd name="connsiteX12" fmla="*/ 45488 w 125003"/>
                <a:gd name="connsiteY12" fmla="*/ 116114 h 214881"/>
                <a:gd name="connsiteX13" fmla="*/ 118656 w 125003"/>
                <a:gd name="connsiteY13" fmla="*/ 116114 h 214881"/>
                <a:gd name="connsiteX14" fmla="*/ 118656 w 125003"/>
                <a:gd name="connsiteY14" fmla="*/ 148152 h 214881"/>
                <a:gd name="connsiteX15" fmla="*/ 45488 w 125003"/>
                <a:gd name="connsiteY15" fmla="*/ 148152 h 214881"/>
                <a:gd name="connsiteX16" fmla="*/ 45488 w 125003"/>
                <a:gd name="connsiteY16" fmla="*/ 182844 h 214881"/>
                <a:gd name="connsiteX17" fmla="*/ 125003 w 125003"/>
                <a:gd name="connsiteY17" fmla="*/ 182844 h 214881"/>
                <a:gd name="connsiteX18" fmla="*/ 125003 w 125003"/>
                <a:gd name="connsiteY18" fmla="*/ 214882 h 214881"/>
                <a:gd name="connsiteX19" fmla="*/ 0 w 125003"/>
                <a:gd name="connsiteY19" fmla="*/ 214882 h 21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003" h="214881">
                  <a:moveTo>
                    <a:pt x="68584" y="32923"/>
                  </a:moveTo>
                  <a:lnTo>
                    <a:pt x="41785" y="32923"/>
                  </a:lnTo>
                  <a:lnTo>
                    <a:pt x="65411" y="0"/>
                  </a:lnTo>
                  <a:lnTo>
                    <a:pt x="112661" y="0"/>
                  </a:lnTo>
                  <a:lnTo>
                    <a:pt x="112661" y="531"/>
                  </a:lnTo>
                  <a:lnTo>
                    <a:pt x="68584" y="32923"/>
                  </a:lnTo>
                  <a:lnTo>
                    <a:pt x="68584" y="32923"/>
                  </a:lnTo>
                  <a:close/>
                  <a:moveTo>
                    <a:pt x="0" y="214705"/>
                  </a:moveTo>
                  <a:lnTo>
                    <a:pt x="0" y="50269"/>
                  </a:lnTo>
                  <a:lnTo>
                    <a:pt x="125003" y="50269"/>
                  </a:lnTo>
                  <a:lnTo>
                    <a:pt x="125003" y="82306"/>
                  </a:lnTo>
                  <a:lnTo>
                    <a:pt x="45488" y="82306"/>
                  </a:lnTo>
                  <a:lnTo>
                    <a:pt x="45488" y="116114"/>
                  </a:lnTo>
                  <a:lnTo>
                    <a:pt x="118656" y="116114"/>
                  </a:lnTo>
                  <a:lnTo>
                    <a:pt x="118656" y="148152"/>
                  </a:lnTo>
                  <a:lnTo>
                    <a:pt x="45488" y="148152"/>
                  </a:lnTo>
                  <a:lnTo>
                    <a:pt x="45488" y="182844"/>
                  </a:lnTo>
                  <a:lnTo>
                    <a:pt x="125003" y="182844"/>
                  </a:lnTo>
                  <a:lnTo>
                    <a:pt x="125003" y="214882"/>
                  </a:lnTo>
                  <a:lnTo>
                    <a:pt x="0" y="214882"/>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1" name="Freeform 10">
              <a:extLst>
                <a:ext uri="{FF2B5EF4-FFF2-40B4-BE49-F238E27FC236}">
                  <a16:creationId xmlns:a16="http://schemas.microsoft.com/office/drawing/2014/main" id="{46880543-43C5-D5A1-F23B-F57B5FAACB94}"/>
                </a:ext>
              </a:extLst>
            </p:cNvPr>
            <p:cNvSpPr/>
            <p:nvPr/>
          </p:nvSpPr>
          <p:spPr>
            <a:xfrm>
              <a:off x="1184234" y="6290425"/>
              <a:ext cx="89971" cy="86303"/>
            </a:xfrm>
            <a:custGeom>
              <a:avLst/>
              <a:gdLst>
                <a:gd name="connsiteX0" fmla="*/ 44430 w 122710"/>
                <a:gd name="connsiteY0" fmla="*/ 15930 h 117707"/>
                <a:gd name="connsiteX1" fmla="*/ 79868 w 122710"/>
                <a:gd name="connsiteY1" fmla="*/ 0 h 117707"/>
                <a:gd name="connsiteX2" fmla="*/ 122711 w 122710"/>
                <a:gd name="connsiteY2" fmla="*/ 41242 h 117707"/>
                <a:gd name="connsiteX3" fmla="*/ 122711 w 122710"/>
                <a:gd name="connsiteY3" fmla="*/ 117707 h 117707"/>
                <a:gd name="connsiteX4" fmla="*/ 79515 w 122710"/>
                <a:gd name="connsiteY4" fmla="*/ 117707 h 117707"/>
                <a:gd name="connsiteX5" fmla="*/ 79515 w 122710"/>
                <a:gd name="connsiteY5" fmla="*/ 50623 h 117707"/>
                <a:gd name="connsiteX6" fmla="*/ 63119 w 122710"/>
                <a:gd name="connsiteY6" fmla="*/ 27435 h 117707"/>
                <a:gd name="connsiteX7" fmla="*/ 44606 w 122710"/>
                <a:gd name="connsiteY7" fmla="*/ 52216 h 117707"/>
                <a:gd name="connsiteX8" fmla="*/ 44606 w 122710"/>
                <a:gd name="connsiteY8" fmla="*/ 117707 h 117707"/>
                <a:gd name="connsiteX9" fmla="*/ 1410 w 122710"/>
                <a:gd name="connsiteY9" fmla="*/ 117707 h 117707"/>
                <a:gd name="connsiteX10" fmla="*/ 1410 w 122710"/>
                <a:gd name="connsiteY10" fmla="*/ 32923 h 117707"/>
                <a:gd name="connsiteX11" fmla="*/ 0 w 122710"/>
                <a:gd name="connsiteY11" fmla="*/ 3540 h 117707"/>
                <a:gd name="connsiteX12" fmla="*/ 43901 w 122710"/>
                <a:gd name="connsiteY12" fmla="*/ 3540 h 117707"/>
                <a:gd name="connsiteX13" fmla="*/ 44606 w 122710"/>
                <a:gd name="connsiteY13" fmla="*/ 16107 h 117707"/>
                <a:gd name="connsiteX14" fmla="*/ 44606 w 122710"/>
                <a:gd name="connsiteY14" fmla="*/ 16107 h 1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710" h="117707">
                  <a:moveTo>
                    <a:pt x="44430" y="15930"/>
                  </a:moveTo>
                  <a:cubicBezTo>
                    <a:pt x="54127" y="4602"/>
                    <a:pt x="65411" y="0"/>
                    <a:pt x="79868" y="0"/>
                  </a:cubicBezTo>
                  <a:cubicBezTo>
                    <a:pt x="104375" y="0"/>
                    <a:pt x="122711" y="15930"/>
                    <a:pt x="122711" y="41242"/>
                  </a:cubicBezTo>
                  <a:lnTo>
                    <a:pt x="122711" y="117707"/>
                  </a:lnTo>
                  <a:lnTo>
                    <a:pt x="79515" y="117707"/>
                  </a:lnTo>
                  <a:lnTo>
                    <a:pt x="79515" y="50623"/>
                  </a:lnTo>
                  <a:cubicBezTo>
                    <a:pt x="78986" y="39472"/>
                    <a:pt x="76342" y="27435"/>
                    <a:pt x="63119" y="27435"/>
                  </a:cubicBezTo>
                  <a:cubicBezTo>
                    <a:pt x="41785" y="27435"/>
                    <a:pt x="44606" y="50800"/>
                    <a:pt x="44606" y="52216"/>
                  </a:cubicBezTo>
                  <a:lnTo>
                    <a:pt x="44606" y="117707"/>
                  </a:lnTo>
                  <a:lnTo>
                    <a:pt x="1410" y="117707"/>
                  </a:lnTo>
                  <a:lnTo>
                    <a:pt x="1410" y="32923"/>
                  </a:lnTo>
                  <a:cubicBezTo>
                    <a:pt x="1410" y="22656"/>
                    <a:pt x="1234" y="15930"/>
                    <a:pt x="0" y="3540"/>
                  </a:cubicBezTo>
                  <a:lnTo>
                    <a:pt x="43901" y="3540"/>
                  </a:lnTo>
                  <a:lnTo>
                    <a:pt x="44606" y="16107"/>
                  </a:lnTo>
                  <a:lnTo>
                    <a:pt x="44606" y="16107"/>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2" name="Freeform 11">
              <a:extLst>
                <a:ext uri="{FF2B5EF4-FFF2-40B4-BE49-F238E27FC236}">
                  <a16:creationId xmlns:a16="http://schemas.microsoft.com/office/drawing/2014/main" id="{C434B7E2-8829-8E67-97CA-2EF9AB460B60}"/>
                </a:ext>
              </a:extLst>
            </p:cNvPr>
            <p:cNvSpPr/>
            <p:nvPr/>
          </p:nvSpPr>
          <p:spPr>
            <a:xfrm>
              <a:off x="1287262" y="6290295"/>
              <a:ext cx="89842" cy="88769"/>
            </a:xfrm>
            <a:custGeom>
              <a:avLst/>
              <a:gdLst>
                <a:gd name="connsiteX0" fmla="*/ 41785 w 122534"/>
                <a:gd name="connsiteY0" fmla="*/ 46021 h 121070"/>
                <a:gd name="connsiteX1" fmla="*/ 61532 w 122534"/>
                <a:gd name="connsiteY1" fmla="*/ 21594 h 121070"/>
                <a:gd name="connsiteX2" fmla="*/ 76518 w 122534"/>
                <a:gd name="connsiteY2" fmla="*/ 29029 h 121070"/>
                <a:gd name="connsiteX3" fmla="*/ 81807 w 122534"/>
                <a:gd name="connsiteY3" fmla="*/ 46198 h 121070"/>
                <a:gd name="connsiteX4" fmla="*/ 41785 w 122534"/>
                <a:gd name="connsiteY4" fmla="*/ 46198 h 121070"/>
                <a:gd name="connsiteX5" fmla="*/ 122535 w 122534"/>
                <a:gd name="connsiteY5" fmla="*/ 69208 h 121070"/>
                <a:gd name="connsiteX6" fmla="*/ 61356 w 122534"/>
                <a:gd name="connsiteY6" fmla="*/ 0 h 121070"/>
                <a:gd name="connsiteX7" fmla="*/ 0 w 122534"/>
                <a:gd name="connsiteY7" fmla="*/ 56641 h 121070"/>
                <a:gd name="connsiteX8" fmla="*/ 63824 w 122534"/>
                <a:gd name="connsiteY8" fmla="*/ 121070 h 121070"/>
                <a:gd name="connsiteX9" fmla="*/ 99967 w 122534"/>
                <a:gd name="connsiteY9" fmla="*/ 112220 h 121070"/>
                <a:gd name="connsiteX10" fmla="*/ 121477 w 122534"/>
                <a:gd name="connsiteY10" fmla="*/ 80359 h 121070"/>
                <a:gd name="connsiteX11" fmla="*/ 81455 w 122534"/>
                <a:gd name="connsiteY11" fmla="*/ 80359 h 121070"/>
                <a:gd name="connsiteX12" fmla="*/ 60298 w 122534"/>
                <a:gd name="connsiteY12" fmla="*/ 96644 h 121070"/>
                <a:gd name="connsiteX13" fmla="*/ 40551 w 122534"/>
                <a:gd name="connsiteY13" fmla="*/ 69208 h 121070"/>
                <a:gd name="connsiteX14" fmla="*/ 122358 w 122534"/>
                <a:gd name="connsiteY14" fmla="*/ 69208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534" h="121070">
                  <a:moveTo>
                    <a:pt x="41785" y="46021"/>
                  </a:moveTo>
                  <a:cubicBezTo>
                    <a:pt x="42843" y="32923"/>
                    <a:pt x="46546" y="22302"/>
                    <a:pt x="61532" y="21594"/>
                  </a:cubicBezTo>
                  <a:cubicBezTo>
                    <a:pt x="68055" y="21240"/>
                    <a:pt x="73168" y="24072"/>
                    <a:pt x="76518" y="29029"/>
                  </a:cubicBezTo>
                  <a:cubicBezTo>
                    <a:pt x="80044" y="33985"/>
                    <a:pt x="81807" y="40003"/>
                    <a:pt x="81807" y="46198"/>
                  </a:cubicBezTo>
                  <a:lnTo>
                    <a:pt x="41785" y="46198"/>
                  </a:lnTo>
                  <a:close/>
                  <a:moveTo>
                    <a:pt x="122535" y="69208"/>
                  </a:moveTo>
                  <a:cubicBezTo>
                    <a:pt x="122535" y="26550"/>
                    <a:pt x="107725" y="0"/>
                    <a:pt x="61356" y="0"/>
                  </a:cubicBezTo>
                  <a:cubicBezTo>
                    <a:pt x="26975" y="0"/>
                    <a:pt x="0" y="20532"/>
                    <a:pt x="0" y="56641"/>
                  </a:cubicBezTo>
                  <a:cubicBezTo>
                    <a:pt x="0" y="101423"/>
                    <a:pt x="18160" y="121070"/>
                    <a:pt x="63824" y="121070"/>
                  </a:cubicBezTo>
                  <a:cubicBezTo>
                    <a:pt x="77223" y="121070"/>
                    <a:pt x="89918" y="118592"/>
                    <a:pt x="99967" y="112220"/>
                  </a:cubicBezTo>
                  <a:cubicBezTo>
                    <a:pt x="110898" y="105848"/>
                    <a:pt x="120243" y="95051"/>
                    <a:pt x="121477" y="80359"/>
                  </a:cubicBezTo>
                  <a:lnTo>
                    <a:pt x="81455" y="80359"/>
                  </a:lnTo>
                  <a:cubicBezTo>
                    <a:pt x="79868" y="90980"/>
                    <a:pt x="72463" y="96644"/>
                    <a:pt x="60298" y="96644"/>
                  </a:cubicBezTo>
                  <a:cubicBezTo>
                    <a:pt x="44077" y="96644"/>
                    <a:pt x="40375" y="83899"/>
                    <a:pt x="40551" y="69208"/>
                  </a:cubicBezTo>
                  <a:lnTo>
                    <a:pt x="122358" y="69208"/>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3" name="Freeform 12">
              <a:extLst>
                <a:ext uri="{FF2B5EF4-FFF2-40B4-BE49-F238E27FC236}">
                  <a16:creationId xmlns:a16="http://schemas.microsoft.com/office/drawing/2014/main" id="{97486462-B4CA-D696-071A-59A38DEFEDD4}"/>
                </a:ext>
              </a:extLst>
            </p:cNvPr>
            <p:cNvSpPr/>
            <p:nvPr/>
          </p:nvSpPr>
          <p:spPr>
            <a:xfrm>
              <a:off x="1390161" y="6290415"/>
              <a:ext cx="61145" cy="86312"/>
            </a:xfrm>
            <a:custGeom>
              <a:avLst/>
              <a:gdLst>
                <a:gd name="connsiteX0" fmla="*/ 44783 w 83394"/>
                <a:gd name="connsiteY0" fmla="*/ 24971 h 117720"/>
                <a:gd name="connsiteX1" fmla="*/ 45135 w 83394"/>
                <a:gd name="connsiteY1" fmla="*/ 24971 h 117720"/>
                <a:gd name="connsiteX2" fmla="*/ 83394 w 83394"/>
                <a:gd name="connsiteY2" fmla="*/ 14 h 117720"/>
                <a:gd name="connsiteX3" fmla="*/ 83394 w 83394"/>
                <a:gd name="connsiteY3" fmla="*/ 36477 h 117720"/>
                <a:gd name="connsiteX4" fmla="*/ 74226 w 83394"/>
                <a:gd name="connsiteY4" fmla="*/ 36300 h 117720"/>
                <a:gd name="connsiteX5" fmla="*/ 44606 w 83394"/>
                <a:gd name="connsiteY5" fmla="*/ 71877 h 117720"/>
                <a:gd name="connsiteX6" fmla="*/ 44606 w 83394"/>
                <a:gd name="connsiteY6" fmla="*/ 117721 h 117720"/>
                <a:gd name="connsiteX7" fmla="*/ 1411 w 83394"/>
                <a:gd name="connsiteY7" fmla="*/ 117721 h 117720"/>
                <a:gd name="connsiteX8" fmla="*/ 1411 w 83394"/>
                <a:gd name="connsiteY8" fmla="*/ 32582 h 117720"/>
                <a:gd name="connsiteX9" fmla="*/ 0 w 83394"/>
                <a:gd name="connsiteY9" fmla="*/ 3377 h 117720"/>
                <a:gd name="connsiteX10" fmla="*/ 43901 w 83394"/>
                <a:gd name="connsiteY10" fmla="*/ 3377 h 117720"/>
                <a:gd name="connsiteX11" fmla="*/ 44606 w 83394"/>
                <a:gd name="connsiteY11" fmla="*/ 24971 h 117720"/>
                <a:gd name="connsiteX12" fmla="*/ 44606 w 83394"/>
                <a:gd name="connsiteY12" fmla="*/ 24971 h 1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94" h="117720">
                  <a:moveTo>
                    <a:pt x="44783" y="24971"/>
                  </a:moveTo>
                  <a:lnTo>
                    <a:pt x="45135" y="24971"/>
                  </a:lnTo>
                  <a:cubicBezTo>
                    <a:pt x="50248" y="6032"/>
                    <a:pt x="64176" y="-340"/>
                    <a:pt x="83394" y="14"/>
                  </a:cubicBezTo>
                  <a:lnTo>
                    <a:pt x="83394" y="36477"/>
                  </a:lnTo>
                  <a:cubicBezTo>
                    <a:pt x="80221" y="36300"/>
                    <a:pt x="77223" y="36300"/>
                    <a:pt x="74226" y="36300"/>
                  </a:cubicBezTo>
                  <a:cubicBezTo>
                    <a:pt x="51659" y="36477"/>
                    <a:pt x="44077" y="49929"/>
                    <a:pt x="44606" y="71877"/>
                  </a:cubicBezTo>
                  <a:lnTo>
                    <a:pt x="44606" y="117721"/>
                  </a:lnTo>
                  <a:lnTo>
                    <a:pt x="1411" y="117721"/>
                  </a:lnTo>
                  <a:lnTo>
                    <a:pt x="1411" y="32582"/>
                  </a:lnTo>
                  <a:cubicBezTo>
                    <a:pt x="1411" y="22316"/>
                    <a:pt x="1234" y="15590"/>
                    <a:pt x="0" y="3377"/>
                  </a:cubicBezTo>
                  <a:lnTo>
                    <a:pt x="43901" y="3377"/>
                  </a:lnTo>
                  <a:lnTo>
                    <a:pt x="44606" y="24971"/>
                  </a:lnTo>
                  <a:lnTo>
                    <a:pt x="44606" y="24971"/>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4" name="Freeform 13">
              <a:extLst>
                <a:ext uri="{FF2B5EF4-FFF2-40B4-BE49-F238E27FC236}">
                  <a16:creationId xmlns:a16="http://schemas.microsoft.com/office/drawing/2014/main" id="{D1BDA409-290D-6DC7-3CE7-F9A2AC9FFFF1}"/>
                </a:ext>
              </a:extLst>
            </p:cNvPr>
            <p:cNvSpPr/>
            <p:nvPr/>
          </p:nvSpPr>
          <p:spPr>
            <a:xfrm>
              <a:off x="1457640" y="6290425"/>
              <a:ext cx="95789" cy="119656"/>
            </a:xfrm>
            <a:custGeom>
              <a:avLst/>
              <a:gdLst>
                <a:gd name="connsiteX0" fmla="*/ 87449 w 130645"/>
                <a:gd name="connsiteY0" fmla="*/ 56818 h 163196"/>
                <a:gd name="connsiteX1" fmla="*/ 65763 w 130645"/>
                <a:gd name="connsiteY1" fmla="*/ 88856 h 163196"/>
                <a:gd name="connsiteX2" fmla="*/ 44077 w 130645"/>
                <a:gd name="connsiteY2" fmla="*/ 56818 h 163196"/>
                <a:gd name="connsiteX3" fmla="*/ 65763 w 130645"/>
                <a:gd name="connsiteY3" fmla="*/ 24780 h 163196"/>
                <a:gd name="connsiteX4" fmla="*/ 87449 w 130645"/>
                <a:gd name="connsiteY4" fmla="*/ 56818 h 163196"/>
                <a:gd name="connsiteX5" fmla="*/ 87449 w 130645"/>
                <a:gd name="connsiteY5" fmla="*/ 56818 h 163196"/>
                <a:gd name="connsiteX6" fmla="*/ 130645 w 130645"/>
                <a:gd name="connsiteY6" fmla="*/ 3363 h 163196"/>
                <a:gd name="connsiteX7" fmla="*/ 88507 w 130645"/>
                <a:gd name="connsiteY7" fmla="*/ 3363 h 163196"/>
                <a:gd name="connsiteX8" fmla="*/ 87449 w 130645"/>
                <a:gd name="connsiteY8" fmla="*/ 19824 h 163196"/>
                <a:gd name="connsiteX9" fmla="*/ 86920 w 130645"/>
                <a:gd name="connsiteY9" fmla="*/ 19824 h 163196"/>
                <a:gd name="connsiteX10" fmla="*/ 52011 w 130645"/>
                <a:gd name="connsiteY10" fmla="*/ 0 h 163196"/>
                <a:gd name="connsiteX11" fmla="*/ 0 w 130645"/>
                <a:gd name="connsiteY11" fmla="*/ 56995 h 163196"/>
                <a:gd name="connsiteX12" fmla="*/ 49719 w 130645"/>
                <a:gd name="connsiteY12" fmla="*/ 113990 h 163196"/>
                <a:gd name="connsiteX13" fmla="*/ 86920 w 130645"/>
                <a:gd name="connsiteY13" fmla="*/ 95936 h 163196"/>
                <a:gd name="connsiteX14" fmla="*/ 87449 w 130645"/>
                <a:gd name="connsiteY14" fmla="*/ 95936 h 163196"/>
                <a:gd name="connsiteX15" fmla="*/ 87449 w 130645"/>
                <a:gd name="connsiteY15" fmla="*/ 108857 h 163196"/>
                <a:gd name="connsiteX16" fmla="*/ 64882 w 130645"/>
                <a:gd name="connsiteY16" fmla="*/ 138062 h 163196"/>
                <a:gd name="connsiteX17" fmla="*/ 52364 w 130645"/>
                <a:gd name="connsiteY17" fmla="*/ 135230 h 163196"/>
                <a:gd name="connsiteX18" fmla="*/ 46722 w 130645"/>
                <a:gd name="connsiteY18" fmla="*/ 123902 h 163196"/>
                <a:gd name="connsiteX19" fmla="*/ 6700 w 130645"/>
                <a:gd name="connsiteY19" fmla="*/ 123902 h 163196"/>
                <a:gd name="connsiteX20" fmla="*/ 65234 w 130645"/>
                <a:gd name="connsiteY20" fmla="*/ 163197 h 163196"/>
                <a:gd name="connsiteX21" fmla="*/ 114777 w 130645"/>
                <a:gd name="connsiteY21" fmla="*/ 147267 h 163196"/>
                <a:gd name="connsiteX22" fmla="*/ 130645 w 130645"/>
                <a:gd name="connsiteY22" fmla="*/ 102131 h 163196"/>
                <a:gd name="connsiteX23" fmla="*/ 130645 w 130645"/>
                <a:gd name="connsiteY23" fmla="*/ 3540 h 163196"/>
                <a:gd name="connsiteX24" fmla="*/ 130645 w 130645"/>
                <a:gd name="connsiteY24" fmla="*/ 3540 h 1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645" h="163196">
                  <a:moveTo>
                    <a:pt x="87449" y="56818"/>
                  </a:moveTo>
                  <a:cubicBezTo>
                    <a:pt x="87449" y="70978"/>
                    <a:pt x="83570" y="88856"/>
                    <a:pt x="65763" y="88856"/>
                  </a:cubicBezTo>
                  <a:cubicBezTo>
                    <a:pt x="47956" y="88856"/>
                    <a:pt x="44077" y="70978"/>
                    <a:pt x="44077" y="56818"/>
                  </a:cubicBezTo>
                  <a:cubicBezTo>
                    <a:pt x="44077" y="42658"/>
                    <a:pt x="47956" y="24780"/>
                    <a:pt x="65763" y="24780"/>
                  </a:cubicBezTo>
                  <a:cubicBezTo>
                    <a:pt x="83570" y="24780"/>
                    <a:pt x="87449" y="42481"/>
                    <a:pt x="87449" y="56818"/>
                  </a:cubicBezTo>
                  <a:lnTo>
                    <a:pt x="87449" y="56818"/>
                  </a:lnTo>
                  <a:close/>
                  <a:moveTo>
                    <a:pt x="130645" y="3363"/>
                  </a:moveTo>
                  <a:lnTo>
                    <a:pt x="88507" y="3363"/>
                  </a:lnTo>
                  <a:lnTo>
                    <a:pt x="87449" y="19824"/>
                  </a:lnTo>
                  <a:lnTo>
                    <a:pt x="86920" y="19824"/>
                  </a:lnTo>
                  <a:cubicBezTo>
                    <a:pt x="80397" y="6549"/>
                    <a:pt x="68055" y="0"/>
                    <a:pt x="52011" y="0"/>
                  </a:cubicBezTo>
                  <a:cubicBezTo>
                    <a:pt x="19218" y="0"/>
                    <a:pt x="0" y="23541"/>
                    <a:pt x="0" y="56995"/>
                  </a:cubicBezTo>
                  <a:cubicBezTo>
                    <a:pt x="0" y="87617"/>
                    <a:pt x="17102" y="113990"/>
                    <a:pt x="49719" y="113990"/>
                  </a:cubicBezTo>
                  <a:cubicBezTo>
                    <a:pt x="64353" y="113990"/>
                    <a:pt x="79868" y="108680"/>
                    <a:pt x="86920" y="95936"/>
                  </a:cubicBezTo>
                  <a:lnTo>
                    <a:pt x="87449" y="95936"/>
                  </a:lnTo>
                  <a:lnTo>
                    <a:pt x="87449" y="108857"/>
                  </a:lnTo>
                  <a:cubicBezTo>
                    <a:pt x="87449" y="125672"/>
                    <a:pt x="84099" y="138062"/>
                    <a:pt x="64882" y="138062"/>
                  </a:cubicBezTo>
                  <a:cubicBezTo>
                    <a:pt x="60298" y="138062"/>
                    <a:pt x="55714" y="137177"/>
                    <a:pt x="52364" y="135230"/>
                  </a:cubicBezTo>
                  <a:cubicBezTo>
                    <a:pt x="49190" y="132752"/>
                    <a:pt x="46898" y="129566"/>
                    <a:pt x="46722" y="123902"/>
                  </a:cubicBezTo>
                  <a:lnTo>
                    <a:pt x="6700" y="123902"/>
                  </a:lnTo>
                  <a:cubicBezTo>
                    <a:pt x="6700" y="157002"/>
                    <a:pt x="40022" y="163197"/>
                    <a:pt x="65234" y="163197"/>
                  </a:cubicBezTo>
                  <a:cubicBezTo>
                    <a:pt x="79515" y="163197"/>
                    <a:pt x="103141" y="158418"/>
                    <a:pt x="114777" y="147267"/>
                  </a:cubicBezTo>
                  <a:cubicBezTo>
                    <a:pt x="128177" y="134699"/>
                    <a:pt x="129940" y="121778"/>
                    <a:pt x="130645" y="102131"/>
                  </a:cubicBezTo>
                  <a:lnTo>
                    <a:pt x="130645" y="3540"/>
                  </a:lnTo>
                  <a:lnTo>
                    <a:pt x="130645" y="3540"/>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5" name="Freeform 14">
              <a:extLst>
                <a:ext uri="{FF2B5EF4-FFF2-40B4-BE49-F238E27FC236}">
                  <a16:creationId xmlns:a16="http://schemas.microsoft.com/office/drawing/2014/main" id="{9EE4E8FA-7CFF-A9CF-6054-AB5F5980EE7E}"/>
                </a:ext>
              </a:extLst>
            </p:cNvPr>
            <p:cNvSpPr/>
            <p:nvPr/>
          </p:nvSpPr>
          <p:spPr>
            <a:xfrm>
              <a:off x="1570364" y="6256163"/>
              <a:ext cx="31929" cy="120434"/>
            </a:xfrm>
            <a:custGeom>
              <a:avLst/>
              <a:gdLst>
                <a:gd name="connsiteX0" fmla="*/ 353 w 43548"/>
                <a:gd name="connsiteY0" fmla="*/ 164259 h 164258"/>
                <a:gd name="connsiteX1" fmla="*/ 353 w 43548"/>
                <a:gd name="connsiteY1" fmla="*/ 49915 h 164258"/>
                <a:gd name="connsiteX2" fmla="*/ 43548 w 43548"/>
                <a:gd name="connsiteY2" fmla="*/ 49915 h 164258"/>
                <a:gd name="connsiteX3" fmla="*/ 43548 w 43548"/>
                <a:gd name="connsiteY3" fmla="*/ 164259 h 164258"/>
                <a:gd name="connsiteX4" fmla="*/ 353 w 43548"/>
                <a:gd name="connsiteY4" fmla="*/ 164259 h 164258"/>
                <a:gd name="connsiteX5" fmla="*/ 0 w 43548"/>
                <a:gd name="connsiteY5" fmla="*/ 30268 h 164258"/>
                <a:gd name="connsiteX6" fmla="*/ 0 w 43548"/>
                <a:gd name="connsiteY6" fmla="*/ 0 h 164258"/>
                <a:gd name="connsiteX7" fmla="*/ 43548 w 43548"/>
                <a:gd name="connsiteY7" fmla="*/ 0 h 164258"/>
                <a:gd name="connsiteX8" fmla="*/ 43548 w 43548"/>
                <a:gd name="connsiteY8" fmla="*/ 30268 h 164258"/>
                <a:gd name="connsiteX9" fmla="*/ 0 w 43548"/>
                <a:gd name="connsiteY9" fmla="*/ 30268 h 16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48" h="164258">
                  <a:moveTo>
                    <a:pt x="353" y="164259"/>
                  </a:moveTo>
                  <a:lnTo>
                    <a:pt x="353" y="49915"/>
                  </a:lnTo>
                  <a:lnTo>
                    <a:pt x="43548" y="49915"/>
                  </a:lnTo>
                  <a:lnTo>
                    <a:pt x="43548" y="164259"/>
                  </a:lnTo>
                  <a:lnTo>
                    <a:pt x="353" y="164259"/>
                  </a:lnTo>
                  <a:close/>
                  <a:moveTo>
                    <a:pt x="0" y="30268"/>
                  </a:moveTo>
                  <a:lnTo>
                    <a:pt x="0" y="0"/>
                  </a:lnTo>
                  <a:lnTo>
                    <a:pt x="43548" y="0"/>
                  </a:lnTo>
                  <a:lnTo>
                    <a:pt x="43548" y="30268"/>
                  </a:lnTo>
                  <a:lnTo>
                    <a:pt x="0" y="30268"/>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6" name="Freeform 15">
              <a:extLst>
                <a:ext uri="{FF2B5EF4-FFF2-40B4-BE49-F238E27FC236}">
                  <a16:creationId xmlns:a16="http://schemas.microsoft.com/office/drawing/2014/main" id="{0DB5AD61-352E-625A-E8EC-102CEA8B9220}"/>
                </a:ext>
              </a:extLst>
            </p:cNvPr>
            <p:cNvSpPr/>
            <p:nvPr/>
          </p:nvSpPr>
          <p:spPr>
            <a:xfrm>
              <a:off x="1616254" y="6290295"/>
              <a:ext cx="89713" cy="88769"/>
            </a:xfrm>
            <a:custGeom>
              <a:avLst/>
              <a:gdLst>
                <a:gd name="connsiteX0" fmla="*/ 41609 w 122358"/>
                <a:gd name="connsiteY0" fmla="*/ 46021 h 121070"/>
                <a:gd name="connsiteX1" fmla="*/ 61355 w 122358"/>
                <a:gd name="connsiteY1" fmla="*/ 21594 h 121070"/>
                <a:gd name="connsiteX2" fmla="*/ 76342 w 122358"/>
                <a:gd name="connsiteY2" fmla="*/ 29029 h 121070"/>
                <a:gd name="connsiteX3" fmla="*/ 81455 w 122358"/>
                <a:gd name="connsiteY3" fmla="*/ 46198 h 121070"/>
                <a:gd name="connsiteX4" fmla="*/ 41433 w 122358"/>
                <a:gd name="connsiteY4" fmla="*/ 46198 h 121070"/>
                <a:gd name="connsiteX5" fmla="*/ 122358 w 122358"/>
                <a:gd name="connsiteY5" fmla="*/ 69208 h 121070"/>
                <a:gd name="connsiteX6" fmla="*/ 61355 w 122358"/>
                <a:gd name="connsiteY6" fmla="*/ 0 h 121070"/>
                <a:gd name="connsiteX7" fmla="*/ 0 w 122358"/>
                <a:gd name="connsiteY7" fmla="*/ 56641 h 121070"/>
                <a:gd name="connsiteX8" fmla="*/ 63824 w 122358"/>
                <a:gd name="connsiteY8" fmla="*/ 121070 h 121070"/>
                <a:gd name="connsiteX9" fmla="*/ 99967 w 122358"/>
                <a:gd name="connsiteY9" fmla="*/ 112220 h 121070"/>
                <a:gd name="connsiteX10" fmla="*/ 121477 w 122358"/>
                <a:gd name="connsiteY10" fmla="*/ 80359 h 121070"/>
                <a:gd name="connsiteX11" fmla="*/ 81455 w 122358"/>
                <a:gd name="connsiteY11" fmla="*/ 80359 h 121070"/>
                <a:gd name="connsiteX12" fmla="*/ 60298 w 122358"/>
                <a:gd name="connsiteY12" fmla="*/ 96644 h 121070"/>
                <a:gd name="connsiteX13" fmla="*/ 40551 w 122358"/>
                <a:gd name="connsiteY13" fmla="*/ 69208 h 121070"/>
                <a:gd name="connsiteX14" fmla="*/ 122358 w 122358"/>
                <a:gd name="connsiteY14" fmla="*/ 69208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358" h="121070">
                  <a:moveTo>
                    <a:pt x="41609" y="46021"/>
                  </a:moveTo>
                  <a:cubicBezTo>
                    <a:pt x="42843" y="32923"/>
                    <a:pt x="46369" y="22302"/>
                    <a:pt x="61355" y="21594"/>
                  </a:cubicBezTo>
                  <a:cubicBezTo>
                    <a:pt x="67879" y="21240"/>
                    <a:pt x="72816" y="24072"/>
                    <a:pt x="76342" y="29029"/>
                  </a:cubicBezTo>
                  <a:cubicBezTo>
                    <a:pt x="79692" y="33985"/>
                    <a:pt x="81455" y="40003"/>
                    <a:pt x="81455" y="46198"/>
                  </a:cubicBezTo>
                  <a:lnTo>
                    <a:pt x="41433" y="46198"/>
                  </a:lnTo>
                  <a:close/>
                  <a:moveTo>
                    <a:pt x="122358" y="69208"/>
                  </a:moveTo>
                  <a:cubicBezTo>
                    <a:pt x="122358" y="26550"/>
                    <a:pt x="107725" y="0"/>
                    <a:pt x="61355" y="0"/>
                  </a:cubicBezTo>
                  <a:cubicBezTo>
                    <a:pt x="26975" y="0"/>
                    <a:pt x="0" y="20532"/>
                    <a:pt x="0" y="56641"/>
                  </a:cubicBezTo>
                  <a:cubicBezTo>
                    <a:pt x="0" y="101423"/>
                    <a:pt x="18160" y="121070"/>
                    <a:pt x="63824" y="121070"/>
                  </a:cubicBezTo>
                  <a:cubicBezTo>
                    <a:pt x="77223" y="121070"/>
                    <a:pt x="89918" y="118592"/>
                    <a:pt x="99967" y="112220"/>
                  </a:cubicBezTo>
                  <a:cubicBezTo>
                    <a:pt x="110898" y="105848"/>
                    <a:pt x="120243" y="95051"/>
                    <a:pt x="121477" y="80359"/>
                  </a:cubicBezTo>
                  <a:lnTo>
                    <a:pt x="81455" y="80359"/>
                  </a:lnTo>
                  <a:cubicBezTo>
                    <a:pt x="79868" y="90980"/>
                    <a:pt x="72463" y="96644"/>
                    <a:pt x="60298" y="96644"/>
                  </a:cubicBezTo>
                  <a:cubicBezTo>
                    <a:pt x="44077" y="96644"/>
                    <a:pt x="40198" y="83899"/>
                    <a:pt x="40551" y="69208"/>
                  </a:cubicBezTo>
                  <a:lnTo>
                    <a:pt x="122358" y="69208"/>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7" name="Freeform 16">
              <a:extLst>
                <a:ext uri="{FF2B5EF4-FFF2-40B4-BE49-F238E27FC236}">
                  <a16:creationId xmlns:a16="http://schemas.microsoft.com/office/drawing/2014/main" id="{492D0020-446C-1B4D-02C2-0F8ACEEEF139}"/>
                </a:ext>
              </a:extLst>
            </p:cNvPr>
            <p:cNvSpPr/>
            <p:nvPr/>
          </p:nvSpPr>
          <p:spPr>
            <a:xfrm>
              <a:off x="1773188" y="6256034"/>
              <a:ext cx="117377" cy="120564"/>
            </a:xfrm>
            <a:custGeom>
              <a:avLst/>
              <a:gdLst>
                <a:gd name="connsiteX0" fmla="*/ 0 w 160088"/>
                <a:gd name="connsiteY0" fmla="*/ 0 h 164435"/>
                <a:gd name="connsiteX1" fmla="*/ 63648 w 160088"/>
                <a:gd name="connsiteY1" fmla="*/ 0 h 164435"/>
                <a:gd name="connsiteX2" fmla="*/ 119009 w 160088"/>
                <a:gd name="connsiteY2" fmla="*/ 122663 h 164435"/>
                <a:gd name="connsiteX3" fmla="*/ 119361 w 160088"/>
                <a:gd name="connsiteY3" fmla="*/ 122132 h 164435"/>
                <a:gd name="connsiteX4" fmla="*/ 119361 w 160088"/>
                <a:gd name="connsiteY4" fmla="*/ 0 h 164435"/>
                <a:gd name="connsiteX5" fmla="*/ 160088 w 160088"/>
                <a:gd name="connsiteY5" fmla="*/ 0 h 164435"/>
                <a:gd name="connsiteX6" fmla="*/ 160088 w 160088"/>
                <a:gd name="connsiteY6" fmla="*/ 164436 h 164435"/>
                <a:gd name="connsiteX7" fmla="*/ 97323 w 160088"/>
                <a:gd name="connsiteY7" fmla="*/ 164436 h 164435"/>
                <a:gd name="connsiteX8" fmla="*/ 41256 w 160088"/>
                <a:gd name="connsiteY8" fmla="*/ 38410 h 164435"/>
                <a:gd name="connsiteX9" fmla="*/ 40904 w 160088"/>
                <a:gd name="connsiteY9" fmla="*/ 38410 h 164435"/>
                <a:gd name="connsiteX10" fmla="*/ 40904 w 160088"/>
                <a:gd name="connsiteY10" fmla="*/ 164436 h 164435"/>
                <a:gd name="connsiteX11" fmla="*/ 0 w 160088"/>
                <a:gd name="connsiteY11" fmla="*/ 164436 h 164435"/>
                <a:gd name="connsiteX12" fmla="*/ 0 w 160088"/>
                <a:gd name="connsiteY12" fmla="*/ 0 h 164435"/>
                <a:gd name="connsiteX13" fmla="*/ 0 w 160088"/>
                <a:gd name="connsiteY13" fmla="*/ 0 h 164435"/>
                <a:gd name="connsiteX14" fmla="*/ 0 w 160088"/>
                <a:gd name="connsiteY14" fmla="*/ 0 h 16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088" h="164435">
                  <a:moveTo>
                    <a:pt x="0" y="0"/>
                  </a:moveTo>
                  <a:lnTo>
                    <a:pt x="63648" y="0"/>
                  </a:lnTo>
                  <a:lnTo>
                    <a:pt x="119009" y="122663"/>
                  </a:lnTo>
                  <a:lnTo>
                    <a:pt x="119361" y="122132"/>
                  </a:lnTo>
                  <a:lnTo>
                    <a:pt x="119361" y="0"/>
                  </a:lnTo>
                  <a:lnTo>
                    <a:pt x="160088" y="0"/>
                  </a:lnTo>
                  <a:lnTo>
                    <a:pt x="160088" y="164436"/>
                  </a:lnTo>
                  <a:lnTo>
                    <a:pt x="97323" y="164436"/>
                  </a:lnTo>
                  <a:lnTo>
                    <a:pt x="41256" y="38410"/>
                  </a:lnTo>
                  <a:lnTo>
                    <a:pt x="40904" y="38410"/>
                  </a:lnTo>
                  <a:lnTo>
                    <a:pt x="40904" y="164436"/>
                  </a:lnTo>
                  <a:lnTo>
                    <a:pt x="0" y="164436"/>
                  </a:lnTo>
                  <a:lnTo>
                    <a:pt x="0" y="0"/>
                  </a:lnTo>
                  <a:lnTo>
                    <a:pt x="0" y="0"/>
                  </a:lnTo>
                  <a:lnTo>
                    <a:pt x="0" y="0"/>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8" name="Freeform 17">
              <a:extLst>
                <a:ext uri="{FF2B5EF4-FFF2-40B4-BE49-F238E27FC236}">
                  <a16:creationId xmlns:a16="http://schemas.microsoft.com/office/drawing/2014/main" id="{9A36B1F7-CD52-A114-20BC-B76132AD1814}"/>
                </a:ext>
              </a:extLst>
            </p:cNvPr>
            <p:cNvSpPr/>
            <p:nvPr/>
          </p:nvSpPr>
          <p:spPr>
            <a:xfrm>
              <a:off x="1912929" y="6256034"/>
              <a:ext cx="102640" cy="120596"/>
            </a:xfrm>
            <a:custGeom>
              <a:avLst/>
              <a:gdLst>
                <a:gd name="connsiteX0" fmla="*/ 45311 w 139989"/>
                <a:gd name="connsiteY0" fmla="*/ 132575 h 164479"/>
                <a:gd name="connsiteX1" fmla="*/ 45311 w 139989"/>
                <a:gd name="connsiteY1" fmla="*/ 97175 h 164479"/>
                <a:gd name="connsiteX2" fmla="*/ 75284 w 139989"/>
                <a:gd name="connsiteY2" fmla="*/ 97175 h 164479"/>
                <a:gd name="connsiteX3" fmla="*/ 92033 w 139989"/>
                <a:gd name="connsiteY3" fmla="*/ 115583 h 164479"/>
                <a:gd name="connsiteX4" fmla="*/ 72110 w 139989"/>
                <a:gd name="connsiteY4" fmla="*/ 132752 h 164479"/>
                <a:gd name="connsiteX5" fmla="*/ 45311 w 139989"/>
                <a:gd name="connsiteY5" fmla="*/ 132752 h 164479"/>
                <a:gd name="connsiteX6" fmla="*/ 77223 w 139989"/>
                <a:gd name="connsiteY6" fmla="*/ 164436 h 164479"/>
                <a:gd name="connsiteX7" fmla="*/ 139989 w 139989"/>
                <a:gd name="connsiteY7" fmla="*/ 119654 h 164479"/>
                <a:gd name="connsiteX8" fmla="*/ 100320 w 139989"/>
                <a:gd name="connsiteY8" fmla="*/ 79297 h 164479"/>
                <a:gd name="connsiteX9" fmla="*/ 100320 w 139989"/>
                <a:gd name="connsiteY9" fmla="*/ 78766 h 164479"/>
                <a:gd name="connsiteX10" fmla="*/ 135758 w 139989"/>
                <a:gd name="connsiteY10" fmla="*/ 43012 h 164479"/>
                <a:gd name="connsiteX11" fmla="*/ 78810 w 139989"/>
                <a:gd name="connsiteY11" fmla="*/ 0 h 164479"/>
                <a:gd name="connsiteX12" fmla="*/ 0 w 139989"/>
                <a:gd name="connsiteY12" fmla="*/ 0 h 164479"/>
                <a:gd name="connsiteX13" fmla="*/ 0 w 139989"/>
                <a:gd name="connsiteY13" fmla="*/ 164436 h 164479"/>
                <a:gd name="connsiteX14" fmla="*/ 77223 w 139989"/>
                <a:gd name="connsiteY14" fmla="*/ 164436 h 164479"/>
                <a:gd name="connsiteX15" fmla="*/ 45311 w 139989"/>
                <a:gd name="connsiteY15" fmla="*/ 32038 h 164479"/>
                <a:gd name="connsiteX16" fmla="*/ 70171 w 139989"/>
                <a:gd name="connsiteY16" fmla="*/ 32038 h 164479"/>
                <a:gd name="connsiteX17" fmla="*/ 89036 w 139989"/>
                <a:gd name="connsiteY17" fmla="*/ 47791 h 164479"/>
                <a:gd name="connsiteX18" fmla="*/ 68584 w 139989"/>
                <a:gd name="connsiteY18" fmla="*/ 64960 h 164479"/>
                <a:gd name="connsiteX19" fmla="*/ 45311 w 139989"/>
                <a:gd name="connsiteY19" fmla="*/ 64960 h 164479"/>
                <a:gd name="connsiteX20" fmla="*/ 45311 w 139989"/>
                <a:gd name="connsiteY20" fmla="*/ 32038 h 164479"/>
                <a:gd name="connsiteX21" fmla="*/ 45311 w 139989"/>
                <a:gd name="connsiteY21" fmla="*/ 32038 h 16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989" h="164479">
                  <a:moveTo>
                    <a:pt x="45311" y="132575"/>
                  </a:moveTo>
                  <a:lnTo>
                    <a:pt x="45311" y="97175"/>
                  </a:lnTo>
                  <a:lnTo>
                    <a:pt x="75284" y="97175"/>
                  </a:lnTo>
                  <a:cubicBezTo>
                    <a:pt x="85686" y="97883"/>
                    <a:pt x="92033" y="106379"/>
                    <a:pt x="92033" y="115583"/>
                  </a:cubicBezTo>
                  <a:cubicBezTo>
                    <a:pt x="92033" y="125849"/>
                    <a:pt x="83570" y="132752"/>
                    <a:pt x="72110" y="132752"/>
                  </a:cubicBezTo>
                  <a:lnTo>
                    <a:pt x="45311" y="132752"/>
                  </a:lnTo>
                  <a:close/>
                  <a:moveTo>
                    <a:pt x="77223" y="164436"/>
                  </a:moveTo>
                  <a:cubicBezTo>
                    <a:pt x="78810" y="164436"/>
                    <a:pt x="139989" y="167622"/>
                    <a:pt x="139989" y="119654"/>
                  </a:cubicBezTo>
                  <a:cubicBezTo>
                    <a:pt x="139989" y="96113"/>
                    <a:pt x="122182" y="82306"/>
                    <a:pt x="100320" y="79297"/>
                  </a:cubicBezTo>
                  <a:lnTo>
                    <a:pt x="100320" y="78766"/>
                  </a:lnTo>
                  <a:cubicBezTo>
                    <a:pt x="118656" y="75403"/>
                    <a:pt x="135758" y="63013"/>
                    <a:pt x="135758" y="43012"/>
                  </a:cubicBezTo>
                  <a:cubicBezTo>
                    <a:pt x="135758" y="14160"/>
                    <a:pt x="109840" y="177"/>
                    <a:pt x="78810" y="0"/>
                  </a:cubicBezTo>
                  <a:lnTo>
                    <a:pt x="0" y="0"/>
                  </a:lnTo>
                  <a:lnTo>
                    <a:pt x="0" y="164436"/>
                  </a:lnTo>
                  <a:lnTo>
                    <a:pt x="77223" y="164436"/>
                  </a:lnTo>
                  <a:close/>
                  <a:moveTo>
                    <a:pt x="45311" y="32038"/>
                  </a:moveTo>
                  <a:lnTo>
                    <a:pt x="70171" y="32038"/>
                  </a:lnTo>
                  <a:cubicBezTo>
                    <a:pt x="80926" y="32038"/>
                    <a:pt x="89036" y="38587"/>
                    <a:pt x="89036" y="47791"/>
                  </a:cubicBezTo>
                  <a:cubicBezTo>
                    <a:pt x="89036" y="60181"/>
                    <a:pt x="81102" y="64960"/>
                    <a:pt x="68584" y="64960"/>
                  </a:cubicBezTo>
                  <a:lnTo>
                    <a:pt x="45311" y="64960"/>
                  </a:lnTo>
                  <a:cubicBezTo>
                    <a:pt x="45311" y="64960"/>
                    <a:pt x="45311" y="32038"/>
                    <a:pt x="45311" y="32038"/>
                  </a:cubicBezTo>
                  <a:lnTo>
                    <a:pt x="45311" y="32038"/>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19" name="Freeform 18">
              <a:extLst>
                <a:ext uri="{FF2B5EF4-FFF2-40B4-BE49-F238E27FC236}">
                  <a16:creationId xmlns:a16="http://schemas.microsoft.com/office/drawing/2014/main" id="{9E3E41A7-8D87-B91B-8797-019C64F0C3E9}"/>
                </a:ext>
              </a:extLst>
            </p:cNvPr>
            <p:cNvSpPr/>
            <p:nvPr/>
          </p:nvSpPr>
          <p:spPr>
            <a:xfrm>
              <a:off x="2079299" y="6255904"/>
              <a:ext cx="104062" cy="120694"/>
            </a:xfrm>
            <a:custGeom>
              <a:avLst/>
              <a:gdLst>
                <a:gd name="connsiteX0" fmla="*/ 45312 w 141928"/>
                <a:gd name="connsiteY0" fmla="*/ 73987 h 164612"/>
                <a:gd name="connsiteX1" fmla="*/ 45312 w 141928"/>
                <a:gd name="connsiteY1" fmla="*/ 32215 h 164612"/>
                <a:gd name="connsiteX2" fmla="*/ 68584 w 141928"/>
                <a:gd name="connsiteY2" fmla="*/ 32215 h 164612"/>
                <a:gd name="connsiteX3" fmla="*/ 94149 w 141928"/>
                <a:gd name="connsiteY3" fmla="*/ 53101 h 164612"/>
                <a:gd name="connsiteX4" fmla="*/ 68584 w 141928"/>
                <a:gd name="connsiteY4" fmla="*/ 73987 h 164612"/>
                <a:gd name="connsiteX5" fmla="*/ 45312 w 141928"/>
                <a:gd name="connsiteY5" fmla="*/ 73987 h 164612"/>
                <a:gd name="connsiteX6" fmla="*/ 45312 w 141928"/>
                <a:gd name="connsiteY6" fmla="*/ 164613 h 164612"/>
                <a:gd name="connsiteX7" fmla="*/ 45312 w 141928"/>
                <a:gd name="connsiteY7" fmla="*/ 105848 h 164612"/>
                <a:gd name="connsiteX8" fmla="*/ 75284 w 141928"/>
                <a:gd name="connsiteY8" fmla="*/ 105848 h 164612"/>
                <a:gd name="connsiteX9" fmla="*/ 141929 w 141928"/>
                <a:gd name="connsiteY9" fmla="*/ 52924 h 164612"/>
                <a:gd name="connsiteX10" fmla="*/ 75284 w 141928"/>
                <a:gd name="connsiteY10" fmla="*/ 0 h 164612"/>
                <a:gd name="connsiteX11" fmla="*/ 0 w 141928"/>
                <a:gd name="connsiteY11" fmla="*/ 0 h 164612"/>
                <a:gd name="connsiteX12" fmla="*/ 0 w 141928"/>
                <a:gd name="connsiteY12" fmla="*/ 164436 h 164612"/>
                <a:gd name="connsiteX13" fmla="*/ 45312 w 141928"/>
                <a:gd name="connsiteY13" fmla="*/ 164436 h 16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928" h="164612">
                  <a:moveTo>
                    <a:pt x="45312" y="73987"/>
                  </a:moveTo>
                  <a:lnTo>
                    <a:pt x="45312" y="32215"/>
                  </a:lnTo>
                  <a:lnTo>
                    <a:pt x="68584" y="32215"/>
                  </a:lnTo>
                  <a:cubicBezTo>
                    <a:pt x="86568" y="32746"/>
                    <a:pt x="94149" y="41065"/>
                    <a:pt x="94149" y="53101"/>
                  </a:cubicBezTo>
                  <a:cubicBezTo>
                    <a:pt x="94149" y="65137"/>
                    <a:pt x="86744" y="73279"/>
                    <a:pt x="68584" y="73987"/>
                  </a:cubicBezTo>
                  <a:lnTo>
                    <a:pt x="45312" y="73987"/>
                  </a:lnTo>
                  <a:close/>
                  <a:moveTo>
                    <a:pt x="45312" y="164613"/>
                  </a:moveTo>
                  <a:lnTo>
                    <a:pt x="45312" y="105848"/>
                  </a:lnTo>
                  <a:lnTo>
                    <a:pt x="75284" y="105848"/>
                  </a:lnTo>
                  <a:cubicBezTo>
                    <a:pt x="115482" y="105848"/>
                    <a:pt x="141929" y="92927"/>
                    <a:pt x="141929" y="52924"/>
                  </a:cubicBezTo>
                  <a:cubicBezTo>
                    <a:pt x="141929" y="12921"/>
                    <a:pt x="115482" y="0"/>
                    <a:pt x="75284" y="0"/>
                  </a:cubicBezTo>
                  <a:lnTo>
                    <a:pt x="0" y="0"/>
                  </a:lnTo>
                  <a:lnTo>
                    <a:pt x="0" y="164436"/>
                  </a:lnTo>
                  <a:lnTo>
                    <a:pt x="45312" y="164436"/>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20" name="Freeform 19">
              <a:extLst>
                <a:ext uri="{FF2B5EF4-FFF2-40B4-BE49-F238E27FC236}">
                  <a16:creationId xmlns:a16="http://schemas.microsoft.com/office/drawing/2014/main" id="{DB77B0F9-1972-3E99-1A4A-0C2E25E746BA}"/>
                </a:ext>
              </a:extLst>
            </p:cNvPr>
            <p:cNvSpPr/>
            <p:nvPr/>
          </p:nvSpPr>
          <p:spPr>
            <a:xfrm>
              <a:off x="2183750" y="6290425"/>
              <a:ext cx="96952" cy="88769"/>
            </a:xfrm>
            <a:custGeom>
              <a:avLst/>
              <a:gdLst>
                <a:gd name="connsiteX0" fmla="*/ 44077 w 132231"/>
                <a:gd name="connsiteY0" fmla="*/ 60358 h 121070"/>
                <a:gd name="connsiteX1" fmla="*/ 66116 w 132231"/>
                <a:gd name="connsiteY1" fmla="*/ 24780 h 121070"/>
                <a:gd name="connsiteX2" fmla="*/ 88155 w 132231"/>
                <a:gd name="connsiteY2" fmla="*/ 60358 h 121070"/>
                <a:gd name="connsiteX3" fmla="*/ 66116 w 132231"/>
                <a:gd name="connsiteY3" fmla="*/ 96113 h 121070"/>
                <a:gd name="connsiteX4" fmla="*/ 44077 w 132231"/>
                <a:gd name="connsiteY4" fmla="*/ 60358 h 121070"/>
                <a:gd name="connsiteX5" fmla="*/ 44077 w 132231"/>
                <a:gd name="connsiteY5" fmla="*/ 60358 h 121070"/>
                <a:gd name="connsiteX6" fmla="*/ 66116 w 132231"/>
                <a:gd name="connsiteY6" fmla="*/ 0 h 121070"/>
                <a:gd name="connsiteX7" fmla="*/ 0 w 132231"/>
                <a:gd name="connsiteY7" fmla="*/ 60535 h 121070"/>
                <a:gd name="connsiteX8" fmla="*/ 66116 w 132231"/>
                <a:gd name="connsiteY8" fmla="*/ 121070 h 121070"/>
                <a:gd name="connsiteX9" fmla="*/ 132232 w 132231"/>
                <a:gd name="connsiteY9" fmla="*/ 60535 h 121070"/>
                <a:gd name="connsiteX10" fmla="*/ 66116 w 132231"/>
                <a:gd name="connsiteY10" fmla="*/ 0 h 121070"/>
                <a:gd name="connsiteX11" fmla="*/ 66116 w 132231"/>
                <a:gd name="connsiteY11" fmla="*/ 0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31" h="121070">
                  <a:moveTo>
                    <a:pt x="44077" y="60358"/>
                  </a:moveTo>
                  <a:cubicBezTo>
                    <a:pt x="44077" y="44074"/>
                    <a:pt x="47956" y="24780"/>
                    <a:pt x="66116" y="24780"/>
                  </a:cubicBezTo>
                  <a:cubicBezTo>
                    <a:pt x="84276" y="24780"/>
                    <a:pt x="88155" y="44074"/>
                    <a:pt x="88155" y="60358"/>
                  </a:cubicBezTo>
                  <a:cubicBezTo>
                    <a:pt x="88155" y="76642"/>
                    <a:pt x="84276" y="96113"/>
                    <a:pt x="66116" y="96113"/>
                  </a:cubicBezTo>
                  <a:cubicBezTo>
                    <a:pt x="47956" y="96113"/>
                    <a:pt x="44077" y="76642"/>
                    <a:pt x="44077" y="60358"/>
                  </a:cubicBezTo>
                  <a:lnTo>
                    <a:pt x="44077" y="60358"/>
                  </a:lnTo>
                  <a:close/>
                  <a:moveTo>
                    <a:pt x="66116" y="0"/>
                  </a:moveTo>
                  <a:cubicBezTo>
                    <a:pt x="30501" y="0"/>
                    <a:pt x="0" y="18408"/>
                    <a:pt x="0" y="60535"/>
                  </a:cubicBezTo>
                  <a:cubicBezTo>
                    <a:pt x="0" y="102662"/>
                    <a:pt x="30501" y="121070"/>
                    <a:pt x="66116" y="121070"/>
                  </a:cubicBezTo>
                  <a:cubicBezTo>
                    <a:pt x="101730" y="121070"/>
                    <a:pt x="132232" y="102662"/>
                    <a:pt x="132232" y="60535"/>
                  </a:cubicBezTo>
                  <a:cubicBezTo>
                    <a:pt x="132232" y="18408"/>
                    <a:pt x="101730" y="0"/>
                    <a:pt x="66116" y="0"/>
                  </a:cubicBezTo>
                  <a:lnTo>
                    <a:pt x="66116" y="0"/>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21" name="Freeform 20">
              <a:extLst>
                <a:ext uri="{FF2B5EF4-FFF2-40B4-BE49-F238E27FC236}">
                  <a16:creationId xmlns:a16="http://schemas.microsoft.com/office/drawing/2014/main" id="{11AB9F18-0A3C-C8C5-B449-F9FEF8A552F2}"/>
                </a:ext>
              </a:extLst>
            </p:cNvPr>
            <p:cNvSpPr/>
            <p:nvPr/>
          </p:nvSpPr>
          <p:spPr>
            <a:xfrm>
              <a:off x="2282124" y="6292891"/>
              <a:ext cx="152797" cy="83707"/>
            </a:xfrm>
            <a:custGeom>
              <a:avLst/>
              <a:gdLst>
                <a:gd name="connsiteX0" fmla="*/ 34733 w 208397"/>
                <a:gd name="connsiteY0" fmla="*/ 114167 h 114167"/>
                <a:gd name="connsiteX1" fmla="*/ 0 w 208397"/>
                <a:gd name="connsiteY1" fmla="*/ 0 h 114167"/>
                <a:gd name="connsiteX2" fmla="*/ 43548 w 208397"/>
                <a:gd name="connsiteY2" fmla="*/ 0 h 114167"/>
                <a:gd name="connsiteX3" fmla="*/ 62061 w 208397"/>
                <a:gd name="connsiteY3" fmla="*/ 80890 h 114167"/>
                <a:gd name="connsiteX4" fmla="*/ 62414 w 208397"/>
                <a:gd name="connsiteY4" fmla="*/ 80890 h 114167"/>
                <a:gd name="connsiteX5" fmla="*/ 82513 w 208397"/>
                <a:gd name="connsiteY5" fmla="*/ 0 h 114167"/>
                <a:gd name="connsiteX6" fmla="*/ 130116 w 208397"/>
                <a:gd name="connsiteY6" fmla="*/ 0 h 114167"/>
                <a:gd name="connsiteX7" fmla="*/ 149863 w 208397"/>
                <a:gd name="connsiteY7" fmla="*/ 80536 h 114167"/>
                <a:gd name="connsiteX8" fmla="*/ 150392 w 208397"/>
                <a:gd name="connsiteY8" fmla="*/ 80536 h 114167"/>
                <a:gd name="connsiteX9" fmla="*/ 170315 w 208397"/>
                <a:gd name="connsiteY9" fmla="*/ 0 h 114167"/>
                <a:gd name="connsiteX10" fmla="*/ 208397 w 208397"/>
                <a:gd name="connsiteY10" fmla="*/ 0 h 114167"/>
                <a:gd name="connsiteX11" fmla="*/ 172607 w 208397"/>
                <a:gd name="connsiteY11" fmla="*/ 114167 h 114167"/>
                <a:gd name="connsiteX12" fmla="*/ 125003 w 208397"/>
                <a:gd name="connsiteY12" fmla="*/ 114167 h 114167"/>
                <a:gd name="connsiteX13" fmla="*/ 104199 w 208397"/>
                <a:gd name="connsiteY13" fmla="*/ 34693 h 114167"/>
                <a:gd name="connsiteX14" fmla="*/ 103846 w 208397"/>
                <a:gd name="connsiteY14" fmla="*/ 34693 h 114167"/>
                <a:gd name="connsiteX15" fmla="*/ 81455 w 208397"/>
                <a:gd name="connsiteY15" fmla="*/ 114167 h 114167"/>
                <a:gd name="connsiteX16" fmla="*/ 34733 w 208397"/>
                <a:gd name="connsiteY16" fmla="*/ 114167 h 114167"/>
                <a:gd name="connsiteX17" fmla="*/ 34733 w 208397"/>
                <a:gd name="connsiteY17" fmla="*/ 114167 h 114167"/>
                <a:gd name="connsiteX18" fmla="*/ 34733 w 208397"/>
                <a:gd name="connsiteY18" fmla="*/ 114167 h 11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397" h="114167">
                  <a:moveTo>
                    <a:pt x="34733" y="114167"/>
                  </a:moveTo>
                  <a:lnTo>
                    <a:pt x="0" y="0"/>
                  </a:lnTo>
                  <a:lnTo>
                    <a:pt x="43548" y="0"/>
                  </a:lnTo>
                  <a:lnTo>
                    <a:pt x="62061" y="80890"/>
                  </a:lnTo>
                  <a:lnTo>
                    <a:pt x="62414" y="80890"/>
                  </a:lnTo>
                  <a:lnTo>
                    <a:pt x="82513" y="0"/>
                  </a:lnTo>
                  <a:lnTo>
                    <a:pt x="130116" y="0"/>
                  </a:lnTo>
                  <a:lnTo>
                    <a:pt x="149863" y="80536"/>
                  </a:lnTo>
                  <a:lnTo>
                    <a:pt x="150392" y="80536"/>
                  </a:lnTo>
                  <a:lnTo>
                    <a:pt x="170315" y="0"/>
                  </a:lnTo>
                  <a:lnTo>
                    <a:pt x="208397" y="0"/>
                  </a:lnTo>
                  <a:lnTo>
                    <a:pt x="172607" y="114167"/>
                  </a:lnTo>
                  <a:lnTo>
                    <a:pt x="125003" y="114167"/>
                  </a:lnTo>
                  <a:lnTo>
                    <a:pt x="104199" y="34693"/>
                  </a:lnTo>
                  <a:lnTo>
                    <a:pt x="103846" y="34693"/>
                  </a:lnTo>
                  <a:lnTo>
                    <a:pt x="81455" y="114167"/>
                  </a:lnTo>
                  <a:lnTo>
                    <a:pt x="34733" y="114167"/>
                  </a:lnTo>
                  <a:lnTo>
                    <a:pt x="34733" y="114167"/>
                  </a:lnTo>
                  <a:lnTo>
                    <a:pt x="34733" y="114167"/>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22" name="Freeform 21">
              <a:extLst>
                <a:ext uri="{FF2B5EF4-FFF2-40B4-BE49-F238E27FC236}">
                  <a16:creationId xmlns:a16="http://schemas.microsoft.com/office/drawing/2014/main" id="{94AB1EC5-B5C8-2273-3BC8-6CD29C0CFB84}"/>
                </a:ext>
              </a:extLst>
            </p:cNvPr>
            <p:cNvSpPr/>
            <p:nvPr/>
          </p:nvSpPr>
          <p:spPr>
            <a:xfrm>
              <a:off x="2435697" y="6290295"/>
              <a:ext cx="89842" cy="88769"/>
            </a:xfrm>
            <a:custGeom>
              <a:avLst/>
              <a:gdLst>
                <a:gd name="connsiteX0" fmla="*/ 41609 w 122534"/>
                <a:gd name="connsiteY0" fmla="*/ 46021 h 121070"/>
                <a:gd name="connsiteX1" fmla="*/ 61355 w 122534"/>
                <a:gd name="connsiteY1" fmla="*/ 21594 h 121070"/>
                <a:gd name="connsiteX2" fmla="*/ 76342 w 122534"/>
                <a:gd name="connsiteY2" fmla="*/ 29029 h 121070"/>
                <a:gd name="connsiteX3" fmla="*/ 81631 w 122534"/>
                <a:gd name="connsiteY3" fmla="*/ 46198 h 121070"/>
                <a:gd name="connsiteX4" fmla="*/ 41609 w 122534"/>
                <a:gd name="connsiteY4" fmla="*/ 46198 h 121070"/>
                <a:gd name="connsiteX5" fmla="*/ 122535 w 122534"/>
                <a:gd name="connsiteY5" fmla="*/ 69208 h 121070"/>
                <a:gd name="connsiteX6" fmla="*/ 61355 w 122534"/>
                <a:gd name="connsiteY6" fmla="*/ 0 h 121070"/>
                <a:gd name="connsiteX7" fmla="*/ 0 w 122534"/>
                <a:gd name="connsiteY7" fmla="*/ 56641 h 121070"/>
                <a:gd name="connsiteX8" fmla="*/ 63824 w 122534"/>
                <a:gd name="connsiteY8" fmla="*/ 121070 h 121070"/>
                <a:gd name="connsiteX9" fmla="*/ 99967 w 122534"/>
                <a:gd name="connsiteY9" fmla="*/ 112220 h 121070"/>
                <a:gd name="connsiteX10" fmla="*/ 121477 w 122534"/>
                <a:gd name="connsiteY10" fmla="*/ 80359 h 121070"/>
                <a:gd name="connsiteX11" fmla="*/ 81455 w 122534"/>
                <a:gd name="connsiteY11" fmla="*/ 80359 h 121070"/>
                <a:gd name="connsiteX12" fmla="*/ 60298 w 122534"/>
                <a:gd name="connsiteY12" fmla="*/ 96644 h 121070"/>
                <a:gd name="connsiteX13" fmla="*/ 40551 w 122534"/>
                <a:gd name="connsiteY13" fmla="*/ 69208 h 121070"/>
                <a:gd name="connsiteX14" fmla="*/ 122358 w 122534"/>
                <a:gd name="connsiteY14" fmla="*/ 69208 h 1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534" h="121070">
                  <a:moveTo>
                    <a:pt x="41609" y="46021"/>
                  </a:moveTo>
                  <a:cubicBezTo>
                    <a:pt x="42667" y="32923"/>
                    <a:pt x="46369" y="22302"/>
                    <a:pt x="61355" y="21594"/>
                  </a:cubicBezTo>
                  <a:cubicBezTo>
                    <a:pt x="67879" y="21240"/>
                    <a:pt x="72992" y="24072"/>
                    <a:pt x="76342" y="29029"/>
                  </a:cubicBezTo>
                  <a:cubicBezTo>
                    <a:pt x="79692" y="33985"/>
                    <a:pt x="81631" y="40003"/>
                    <a:pt x="81631" y="46198"/>
                  </a:cubicBezTo>
                  <a:lnTo>
                    <a:pt x="41609" y="46198"/>
                  </a:lnTo>
                  <a:close/>
                  <a:moveTo>
                    <a:pt x="122535" y="69208"/>
                  </a:moveTo>
                  <a:cubicBezTo>
                    <a:pt x="122535" y="26550"/>
                    <a:pt x="107725" y="0"/>
                    <a:pt x="61355" y="0"/>
                  </a:cubicBezTo>
                  <a:cubicBezTo>
                    <a:pt x="26975" y="0"/>
                    <a:pt x="0" y="20532"/>
                    <a:pt x="0" y="56641"/>
                  </a:cubicBezTo>
                  <a:cubicBezTo>
                    <a:pt x="0" y="101423"/>
                    <a:pt x="18160" y="121070"/>
                    <a:pt x="63824" y="121070"/>
                  </a:cubicBezTo>
                  <a:cubicBezTo>
                    <a:pt x="77223" y="121070"/>
                    <a:pt x="89917" y="118592"/>
                    <a:pt x="99967" y="112220"/>
                  </a:cubicBezTo>
                  <a:cubicBezTo>
                    <a:pt x="110722" y="105848"/>
                    <a:pt x="120066" y="95051"/>
                    <a:pt x="121477" y="80359"/>
                  </a:cubicBezTo>
                  <a:lnTo>
                    <a:pt x="81455" y="80359"/>
                  </a:lnTo>
                  <a:cubicBezTo>
                    <a:pt x="79868" y="90980"/>
                    <a:pt x="72287" y="96644"/>
                    <a:pt x="60298" y="96644"/>
                  </a:cubicBezTo>
                  <a:cubicBezTo>
                    <a:pt x="44253" y="96644"/>
                    <a:pt x="40375" y="83899"/>
                    <a:pt x="40551" y="69208"/>
                  </a:cubicBezTo>
                  <a:lnTo>
                    <a:pt x="122358" y="69208"/>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sp>
          <p:nvSpPr>
            <p:cNvPr id="23" name="Freeform 22">
              <a:extLst>
                <a:ext uri="{FF2B5EF4-FFF2-40B4-BE49-F238E27FC236}">
                  <a16:creationId xmlns:a16="http://schemas.microsoft.com/office/drawing/2014/main" id="{72E61007-96A0-0EE7-1EBF-B7A8F65B7E2D}"/>
                </a:ext>
              </a:extLst>
            </p:cNvPr>
            <p:cNvSpPr/>
            <p:nvPr/>
          </p:nvSpPr>
          <p:spPr>
            <a:xfrm>
              <a:off x="2537432" y="6290415"/>
              <a:ext cx="61015" cy="86312"/>
            </a:xfrm>
            <a:custGeom>
              <a:avLst/>
              <a:gdLst>
                <a:gd name="connsiteX0" fmla="*/ 44430 w 83217"/>
                <a:gd name="connsiteY0" fmla="*/ 24971 h 117720"/>
                <a:gd name="connsiteX1" fmla="*/ 44959 w 83217"/>
                <a:gd name="connsiteY1" fmla="*/ 24971 h 117720"/>
                <a:gd name="connsiteX2" fmla="*/ 83218 w 83217"/>
                <a:gd name="connsiteY2" fmla="*/ 14 h 117720"/>
                <a:gd name="connsiteX3" fmla="*/ 83218 w 83217"/>
                <a:gd name="connsiteY3" fmla="*/ 36477 h 117720"/>
                <a:gd name="connsiteX4" fmla="*/ 74226 w 83217"/>
                <a:gd name="connsiteY4" fmla="*/ 36300 h 117720"/>
                <a:gd name="connsiteX5" fmla="*/ 44606 w 83217"/>
                <a:gd name="connsiteY5" fmla="*/ 71877 h 117720"/>
                <a:gd name="connsiteX6" fmla="*/ 44606 w 83217"/>
                <a:gd name="connsiteY6" fmla="*/ 117721 h 117720"/>
                <a:gd name="connsiteX7" fmla="*/ 1411 w 83217"/>
                <a:gd name="connsiteY7" fmla="*/ 117721 h 117720"/>
                <a:gd name="connsiteX8" fmla="*/ 1411 w 83217"/>
                <a:gd name="connsiteY8" fmla="*/ 32582 h 117720"/>
                <a:gd name="connsiteX9" fmla="*/ 0 w 83217"/>
                <a:gd name="connsiteY9" fmla="*/ 3377 h 117720"/>
                <a:gd name="connsiteX10" fmla="*/ 43901 w 83217"/>
                <a:gd name="connsiteY10" fmla="*/ 3377 h 117720"/>
                <a:gd name="connsiteX11" fmla="*/ 44606 w 83217"/>
                <a:gd name="connsiteY11" fmla="*/ 24971 h 117720"/>
                <a:gd name="connsiteX12" fmla="*/ 44606 w 83217"/>
                <a:gd name="connsiteY12" fmla="*/ 24971 h 1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17" h="117720">
                  <a:moveTo>
                    <a:pt x="44430" y="24971"/>
                  </a:moveTo>
                  <a:lnTo>
                    <a:pt x="44959" y="24971"/>
                  </a:lnTo>
                  <a:cubicBezTo>
                    <a:pt x="50072" y="6032"/>
                    <a:pt x="64000" y="-340"/>
                    <a:pt x="83218" y="14"/>
                  </a:cubicBezTo>
                  <a:lnTo>
                    <a:pt x="83218" y="36477"/>
                  </a:lnTo>
                  <a:cubicBezTo>
                    <a:pt x="80044" y="36300"/>
                    <a:pt x="77047" y="36300"/>
                    <a:pt x="74226" y="36300"/>
                  </a:cubicBezTo>
                  <a:cubicBezTo>
                    <a:pt x="51659" y="36477"/>
                    <a:pt x="44077" y="49929"/>
                    <a:pt x="44606" y="71877"/>
                  </a:cubicBezTo>
                  <a:lnTo>
                    <a:pt x="44606" y="117721"/>
                  </a:lnTo>
                  <a:lnTo>
                    <a:pt x="1411" y="117721"/>
                  </a:lnTo>
                  <a:lnTo>
                    <a:pt x="1411" y="32582"/>
                  </a:lnTo>
                  <a:cubicBezTo>
                    <a:pt x="1411" y="22316"/>
                    <a:pt x="1058" y="15590"/>
                    <a:pt x="0" y="3377"/>
                  </a:cubicBezTo>
                  <a:lnTo>
                    <a:pt x="43901" y="3377"/>
                  </a:lnTo>
                  <a:lnTo>
                    <a:pt x="44606" y="24971"/>
                  </a:lnTo>
                  <a:lnTo>
                    <a:pt x="44606" y="24971"/>
                  </a:lnTo>
                  <a:close/>
                </a:path>
              </a:pathLst>
            </a:custGeom>
            <a:solidFill>
              <a:schemeClr val="bg1"/>
            </a:solidFill>
            <a:ln w="0" cap="flat">
              <a:noFill/>
              <a:prstDash val="solid"/>
              <a:miter/>
            </a:ln>
          </p:spPr>
          <p:txBody>
            <a:bodyPr rtlCol="0" anchor="ctr"/>
            <a:lstStyle/>
            <a:p>
              <a:endParaRPr lang="en-US">
                <a:latin typeface="Open Sans" panose="020B0606030504020204" pitchFamily="34" charset="0"/>
              </a:endParaRPr>
            </a:p>
          </p:txBody>
        </p:sp>
      </p:grpSp>
      <p:sp>
        <p:nvSpPr>
          <p:cNvPr id="10" name="TextBox 9">
            <a:extLst>
              <a:ext uri="{FF2B5EF4-FFF2-40B4-BE49-F238E27FC236}">
                <a16:creationId xmlns:a16="http://schemas.microsoft.com/office/drawing/2014/main" id="{4437C43F-E22D-CCB2-0168-DB3523474002}"/>
              </a:ext>
            </a:extLst>
          </p:cNvPr>
          <p:cNvSpPr txBox="1"/>
          <p:nvPr/>
        </p:nvSpPr>
        <p:spPr>
          <a:xfrm>
            <a:off x="702414" y="2586755"/>
            <a:ext cx="5870442" cy="769441"/>
          </a:xfrm>
          <a:prstGeom prst="rect">
            <a:avLst/>
          </a:prstGeom>
          <a:noFill/>
        </p:spPr>
        <p:txBody>
          <a:bodyPr wrap="square" rtlCol="0">
            <a:spAutoFit/>
          </a:bodyPr>
          <a:lstStyle/>
          <a:p>
            <a:r>
              <a:rPr lang="en-CA" sz="4400" dirty="0">
                <a:solidFill>
                  <a:schemeClr val="accent2">
                    <a:lumMod val="50000"/>
                  </a:schemeClr>
                </a:solidFill>
              </a:rPr>
              <a:t>Chiffres….</a:t>
            </a:r>
          </a:p>
        </p:txBody>
      </p:sp>
    </p:spTree>
    <p:extLst>
      <p:ext uri="{BB962C8B-B14F-4D97-AF65-F5344CB8AC3E}">
        <p14:creationId xmlns:p14="http://schemas.microsoft.com/office/powerpoint/2010/main" val="339662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64ACA11-7237-8A1D-8287-0E1C4AB2EC50}"/>
              </a:ext>
            </a:extLst>
          </p:cNvPr>
          <p:cNvPicPr>
            <a:picLocks noGrp="1" noChangeAspect="1"/>
          </p:cNvPicPr>
          <p:nvPr>
            <p:ph idx="1"/>
          </p:nvPr>
        </p:nvPicPr>
        <p:blipFill>
          <a:blip r:embed="rId4"/>
          <a:srcRect l="5339" r="-2" b="-2"/>
          <a:stretch>
            <a:fillRect/>
          </a:stretch>
        </p:blipFill>
        <p:spPr>
          <a:xfrm>
            <a:off x="20" y="431"/>
            <a:ext cx="8115280" cy="6408311"/>
          </a:xfrm>
          <a:prstGeom prst="rect">
            <a:avLst/>
          </a:prstGeom>
        </p:spPr>
      </p:pic>
      <p:sp>
        <p:nvSpPr>
          <p:cNvPr id="2" name="TextBox 1">
            <a:extLst>
              <a:ext uri="{FF2B5EF4-FFF2-40B4-BE49-F238E27FC236}">
                <a16:creationId xmlns:a16="http://schemas.microsoft.com/office/drawing/2014/main" id="{9634AE1F-6EC4-4DA8-708E-9C9344E172D6}"/>
              </a:ext>
            </a:extLst>
          </p:cNvPr>
          <p:cNvSpPr txBox="1"/>
          <p:nvPr/>
        </p:nvSpPr>
        <p:spPr>
          <a:xfrm>
            <a:off x="8643193" y="2418408"/>
            <a:ext cx="2942813" cy="3540265"/>
          </a:xfrm>
          <a:prstGeom prst="rect">
            <a:avLst/>
          </a:prstGeom>
        </p:spPr>
        <p:txBody>
          <a:bodyPr vert="horz" lIns="91440" tIns="45720" rIns="91440" bIns="45720" rtlCol="0">
            <a:normAutofit/>
          </a:bodyPr>
          <a:lstStyle/>
          <a:p>
            <a:pPr>
              <a:lnSpc>
                <a:spcPct val="90000"/>
              </a:lnSpc>
              <a:spcAft>
                <a:spcPts val="600"/>
              </a:spcAft>
            </a:pPr>
            <a:r>
              <a:rPr lang="en-US" sz="2000" dirty="0"/>
              <a:t>Population du Nouveau-Brunswick </a:t>
            </a:r>
            <a:r>
              <a:rPr lang="en-US" sz="2000" dirty="0" err="1"/>
              <a:t>en</a:t>
            </a:r>
            <a:r>
              <a:rPr lang="en-US" sz="2000" dirty="0"/>
              <a:t> 2025</a:t>
            </a:r>
          </a:p>
          <a:p>
            <a:pPr>
              <a:lnSpc>
                <a:spcPct val="90000"/>
              </a:lnSpc>
              <a:spcAft>
                <a:spcPts val="600"/>
              </a:spcAft>
            </a:pPr>
            <a:r>
              <a:rPr lang="en-US" sz="2000" dirty="0"/>
              <a:t>~870 000</a:t>
            </a:r>
          </a:p>
        </p:txBody>
      </p:sp>
      <p:sp>
        <p:nvSpPr>
          <p:cNvPr id="17" name="Rectangle 1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4E8FD4D-4F91-BDF8-6F8C-DFEE2038A308}"/>
              </a:ext>
            </a:extLst>
          </p:cNvPr>
          <p:cNvSpPr>
            <a:spLocks noGrp="1"/>
          </p:cNvSpPr>
          <p:nvPr>
            <p:ph type="sldNum" sz="quarter" idx="12"/>
          </p:nvPr>
        </p:nvSpPr>
        <p:spPr>
          <a:xfrm>
            <a:off x="11704320" y="6459376"/>
            <a:ext cx="448056" cy="365125"/>
          </a:xfrm>
        </p:spPr>
        <p:txBody>
          <a:bodyPr vert="horz" lIns="91440" tIns="45720" rIns="91440" bIns="45720" rtlCol="0" anchor="ctr">
            <a:normAutofit/>
          </a:bodyPr>
          <a:lstStyle/>
          <a:p>
            <a:pPr>
              <a:spcAft>
                <a:spcPts val="600"/>
              </a:spcAft>
              <a:defRPr/>
            </a:pPr>
            <a:fld id="{7ECDE0AE-961E-47E6-9A4B-E4347256F6DA}" type="slidenum">
              <a:rPr lang="en-US" sz="1100">
                <a:solidFill>
                  <a:srgbClr val="FFFFFF"/>
                </a:solidFill>
                <a:latin typeface="Calibri" panose="020F0502020204030204"/>
              </a:rPr>
              <a:pPr>
                <a:spcAft>
                  <a:spcPts val="600"/>
                </a:spcAft>
                <a:defRPr/>
              </a:pPr>
              <a:t>9</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181801535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esentation Content Slides">
  <a:themeElements>
    <a:clrScheme name="Custom 1">
      <a:dk1>
        <a:sysClr val="windowText" lastClr="000000"/>
      </a:dk1>
      <a:lt1>
        <a:sysClr val="window" lastClr="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1">
      <a:dk1>
        <a:sysClr val="windowText" lastClr="000000"/>
      </a:dk1>
      <a:lt1>
        <a:sysClr val="window" lastClr="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0abbaa6-564c-492b-9459-3e3b410237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60504C22720A4EB090A9E0048C7FA7" ma:contentTypeVersion="12" ma:contentTypeDescription="Create a new document." ma:contentTypeScope="" ma:versionID="605b4e9866621b52e02ffe540e6d25f6">
  <xsd:schema xmlns:xsd="http://www.w3.org/2001/XMLSchema" xmlns:xs="http://www.w3.org/2001/XMLSchema" xmlns:p="http://schemas.microsoft.com/office/2006/metadata/properties" xmlns:ns3="c0abbaa6-564c-492b-9459-3e3b410237b7" targetNamespace="http://schemas.microsoft.com/office/2006/metadata/properties" ma:root="true" ma:fieldsID="b7b313b165e2357402cd582f6b1421c4" ns3:_="">
    <xsd:import namespace="c0abbaa6-564c-492b-9459-3e3b410237b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abbaa6-564c-492b-9459-3e3b410237b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BC9C2C-56D7-4CCA-B3A2-35CBA769AC38}">
  <ds:schemaRefs>
    <ds:schemaRef ds:uri="http://schemas.microsoft.com/sharepoint/v3/contenttype/forms"/>
  </ds:schemaRefs>
</ds:datastoreItem>
</file>

<file path=customXml/itemProps2.xml><?xml version="1.0" encoding="utf-8"?>
<ds:datastoreItem xmlns:ds="http://schemas.openxmlformats.org/officeDocument/2006/customXml" ds:itemID="{4FC1BA45-5702-4545-BF8D-C7C2AFD8134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0abbaa6-564c-492b-9459-3e3b410237b7"/>
    <ds:schemaRef ds:uri="http://www.w3.org/XML/1998/namespace"/>
    <ds:schemaRef ds:uri="http://purl.org/dc/dcmitype/"/>
  </ds:schemaRefs>
</ds:datastoreItem>
</file>

<file path=customXml/itemProps3.xml><?xml version="1.0" encoding="utf-8"?>
<ds:datastoreItem xmlns:ds="http://schemas.openxmlformats.org/officeDocument/2006/customXml" ds:itemID="{E0A1DADA-27AB-45AA-9EC6-6816D1A5F6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abbaa6-564c-492b-9459-3e3b41023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13049</TotalTime>
  <Words>2174</Words>
  <Application>Microsoft Office PowerPoint</Application>
  <PresentationFormat>Widescreen</PresentationFormat>
  <Paragraphs>213</Paragraphs>
  <Slides>20</Slides>
  <Notes>17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Arial</vt:lpstr>
      <vt:lpstr>Times New Roman</vt:lpstr>
      <vt:lpstr>Calibri   </vt:lpstr>
      <vt:lpstr>Calibri</vt:lpstr>
      <vt:lpstr>Calibri Light</vt:lpstr>
      <vt:lpstr>Museo Sans 300</vt:lpstr>
      <vt:lpstr>Open Sans</vt:lpstr>
      <vt:lpstr>Office Theme</vt:lpstr>
      <vt:lpstr>Custom Design</vt:lpstr>
      <vt:lpstr>1_Custom Design</vt:lpstr>
      <vt:lpstr>Presentation Content Slides</vt:lpstr>
      <vt:lpstr>1_Office Theme</vt:lpstr>
      <vt:lpstr>2_Office Theme</vt:lpstr>
      <vt:lpstr>PowerPoint Presentation</vt:lpstr>
      <vt:lpstr>Qu'est-ce qu’est le STATCOM?</vt:lpstr>
      <vt:lpstr>Aperçu du projet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Aperçu du projet STATCOM</vt:lpstr>
      <vt:lpstr>Aperçu du projet STATCOM</vt:lpstr>
      <vt:lpstr>Nos priorités pour les prochaines années</vt:lpstr>
      <vt:lpstr>Activités de construction au poste de Salisbury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Kang</dc:creator>
  <cp:lastModifiedBy>Mersereau, Jill</cp:lastModifiedBy>
  <cp:revision>106</cp:revision>
  <cp:lastPrinted>2025-03-13T15:16:18Z</cp:lastPrinted>
  <dcterms:created xsi:type="dcterms:W3CDTF">2020-02-14T17:50:58Z</dcterms:created>
  <dcterms:modified xsi:type="dcterms:W3CDTF">2026-05-06T18:02:38Z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0x0101002160504C22720A4EB090A9E0048C7FA7</vt:lpwstr>
  </property>
  <property fmtid="{D5CDD505-2E9C-101B-9397-08002B2CF9AE}" pid="3" name="MSIP_Label_55f7240d-3fae-4137-bf0f-5b999eb043dc_Enabled">
    <vt:lpwstr>true</vt:lpwstr>
  </property>
  <property fmtid="{D5CDD505-2E9C-101B-9397-08002B2CF9AE}" pid="4" name="MSIP_Label_55f7240d-3fae-4137-bf0f-5b999eb043dc_SetDate">
    <vt:lpwstr>2022-02-09T12:20:23Z</vt:lpwstr>
  </property>
  <property fmtid="{D5CDD505-2E9C-101B-9397-08002B2CF9AE}" pid="5" name="MSIP_Label_55f7240d-3fae-4137-bf0f-5b999eb043dc_Method">
    <vt:lpwstr>Privileged</vt:lpwstr>
  </property>
  <property fmtid="{D5CDD505-2E9C-101B-9397-08002B2CF9AE}" pid="6" name="MSIP_Label_55f7240d-3fae-4137-bf0f-5b999eb043dc_Name">
    <vt:lpwstr>55f7240d-3fae-4137-bf0f-5b999eb043dc</vt:lpwstr>
  </property>
  <property fmtid="{D5CDD505-2E9C-101B-9397-08002B2CF9AE}" pid="7" name="MSIP_Label_55f7240d-3fae-4137-bf0f-5b999eb043dc_SiteId">
    <vt:lpwstr>08b06808-d42b-4b6d-b516-323df5134f83</vt:lpwstr>
  </property>
  <property fmtid="{D5CDD505-2E9C-101B-9397-08002B2CF9AE}" pid="8" name="MSIP_Label_55f7240d-3fae-4137-bf0f-5b999eb043dc_ActionId">
    <vt:lpwstr>acb87738-1035-4320-901f-6813dedff271</vt:lpwstr>
  </property>
  <property fmtid="{D5CDD505-2E9C-101B-9397-08002B2CF9AE}" pid="9" name="MSIP_Label_55f7240d-3fae-4137-bf0f-5b999eb043dc_ContentBits">
    <vt:lpwstr>0</vt:lpwstr>
  </property>
</Properties>
</file>